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8"/>
  </p:notesMasterIdLst>
  <p:sldIdLst>
    <p:sldId id="256" r:id="rId2"/>
    <p:sldId id="287" r:id="rId3"/>
    <p:sldId id="259" r:id="rId4"/>
    <p:sldId id="260" r:id="rId5"/>
    <p:sldId id="257" r:id="rId6"/>
    <p:sldId id="281" r:id="rId7"/>
    <p:sldId id="278" r:id="rId8"/>
    <p:sldId id="279" r:id="rId9"/>
    <p:sldId id="258" r:id="rId10"/>
    <p:sldId id="261" r:id="rId11"/>
    <p:sldId id="262" r:id="rId12"/>
    <p:sldId id="266" r:id="rId13"/>
    <p:sldId id="267" r:id="rId14"/>
    <p:sldId id="268" r:id="rId15"/>
    <p:sldId id="270" r:id="rId16"/>
    <p:sldId id="272" r:id="rId17"/>
    <p:sldId id="282" r:id="rId18"/>
    <p:sldId id="273" r:id="rId19"/>
    <p:sldId id="274" r:id="rId20"/>
    <p:sldId id="275" r:id="rId21"/>
    <p:sldId id="276" r:id="rId22"/>
    <p:sldId id="277" r:id="rId23"/>
    <p:sldId id="283" r:id="rId24"/>
    <p:sldId id="284" r:id="rId25"/>
    <p:sldId id="285" r:id="rId26"/>
    <p:sldId id="28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85" d="100"/>
          <a:sy n="85" d="100"/>
        </p:scale>
        <p:origin x="7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EDD53-8B00-4FD3-AF84-BC7E435CED94}" type="datetimeFigureOut">
              <a:rPr lang="en-US" smtClean="0"/>
              <a:t>5/30/2026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6AB8E-7C8C-4A15-8D4B-38DB83F0623F}" type="slidenum">
              <a:rPr lang="en-US" smtClean="0"/>
              <a:t>‹#›</a:t>
            </a:fld>
            <a:endParaRPr lang="en-US"/>
          </a:p>
        </p:txBody>
      </p:sp>
    </p:spTree>
    <p:extLst>
      <p:ext uri="{BB962C8B-B14F-4D97-AF65-F5344CB8AC3E}">
        <p14:creationId xmlns:p14="http://schemas.microsoft.com/office/powerpoint/2010/main" val="2043421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66AB8E-7C8C-4A15-8D4B-38DB83F0623F}" type="slidenum">
              <a:rPr lang="en-US" smtClean="0"/>
              <a:t>14</a:t>
            </a:fld>
            <a:endParaRPr lang="en-US"/>
          </a:p>
        </p:txBody>
      </p:sp>
    </p:spTree>
    <p:extLst>
      <p:ext uri="{BB962C8B-B14F-4D97-AF65-F5344CB8AC3E}">
        <p14:creationId xmlns:p14="http://schemas.microsoft.com/office/powerpoint/2010/main" val="2756229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323528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128092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2743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565285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9258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125512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2043273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11008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5300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063DF-FDA0-4CD0-93DE-E91268CB4974}"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85276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2063DF-FDA0-4CD0-93DE-E91268CB4974}"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640018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2063DF-FDA0-4CD0-93DE-E91268CB4974}" type="datetimeFigureOut">
              <a:rPr lang="en-US" smtClean="0"/>
              <a:t>5/30/2026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553578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2063DF-FDA0-4CD0-93DE-E91268CB4974}" type="datetimeFigureOut">
              <a:rPr lang="en-US" smtClean="0"/>
              <a:t>5/30/2026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306842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2063DF-FDA0-4CD0-93DE-E91268CB4974}" type="datetimeFigureOut">
              <a:rPr lang="en-US" smtClean="0"/>
              <a:t>5/30/2026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44359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2063DF-FDA0-4CD0-93DE-E91268CB4974}"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194366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2063DF-FDA0-4CD0-93DE-E91268CB4974}"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C50B8E-65E9-44F2-A734-BEAEDE430085}" type="slidenum">
              <a:rPr lang="en-US" smtClean="0"/>
              <a:t>‹#›</a:t>
            </a:fld>
            <a:endParaRPr lang="en-US"/>
          </a:p>
        </p:txBody>
      </p:sp>
    </p:spTree>
    <p:extLst>
      <p:ext uri="{BB962C8B-B14F-4D97-AF65-F5344CB8AC3E}">
        <p14:creationId xmlns:p14="http://schemas.microsoft.com/office/powerpoint/2010/main" val="4264823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2063DF-FDA0-4CD0-93DE-E91268CB4974}" type="datetimeFigureOut">
              <a:rPr lang="en-US" smtClean="0"/>
              <a:t>5/30/2026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9C50B8E-65E9-44F2-A734-BEAEDE430085}" type="slidenum">
              <a:rPr lang="en-US" smtClean="0"/>
              <a:t>‹#›</a:t>
            </a:fld>
            <a:endParaRPr lang="en-US"/>
          </a:p>
        </p:txBody>
      </p:sp>
    </p:spTree>
    <p:extLst>
      <p:ext uri="{BB962C8B-B14F-4D97-AF65-F5344CB8AC3E}">
        <p14:creationId xmlns:p14="http://schemas.microsoft.com/office/powerpoint/2010/main" val="371032487"/>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C494-785E-70BD-0541-EC60DE0AE15C}"/>
              </a:ext>
            </a:extLst>
          </p:cNvPr>
          <p:cNvSpPr>
            <a:spLocks noGrp="1"/>
          </p:cNvSpPr>
          <p:nvPr>
            <p:ph type="ctrTitle"/>
          </p:nvPr>
        </p:nvSpPr>
        <p:spPr>
          <a:xfrm>
            <a:off x="1524000" y="1122362"/>
            <a:ext cx="9144000" cy="4135437"/>
          </a:xfrm>
        </p:spPr>
        <p:style>
          <a:lnRef idx="1">
            <a:schemeClr val="accent6"/>
          </a:lnRef>
          <a:fillRef idx="2">
            <a:schemeClr val="accent6"/>
          </a:fillRef>
          <a:effectRef idx="1">
            <a:schemeClr val="accent6"/>
          </a:effectRef>
          <a:fontRef idx="minor">
            <a:schemeClr val="dk1"/>
          </a:fontRef>
        </p:style>
        <p:txBody>
          <a:bodyPr>
            <a:normAutofit/>
          </a:bodyPr>
          <a:lstStyle/>
          <a:p>
            <a:r>
              <a:rPr lang="fa-IR" dirty="0">
                <a:solidFill>
                  <a:srgbClr val="FF0000"/>
                </a:solidFill>
              </a:rPr>
              <a:t>مدیریت حقوق دیجیتال </a:t>
            </a:r>
            <a:br>
              <a:rPr lang="fa-IR" dirty="0"/>
            </a:br>
            <a:r>
              <a:rPr lang="en-US" dirty="0"/>
              <a:t> </a:t>
            </a:r>
            <a:r>
              <a:rPr lang="en-US" dirty="0">
                <a:solidFill>
                  <a:schemeClr val="accent1"/>
                </a:solidFill>
              </a:rPr>
              <a:t>DRM</a:t>
            </a:r>
            <a:br>
              <a:rPr lang="fa-IR" dirty="0"/>
            </a:br>
            <a:r>
              <a:rPr lang="en-US" dirty="0">
                <a:solidFill>
                  <a:schemeClr val="accent1"/>
                </a:solidFill>
              </a:rPr>
              <a:t>Digital Rights Management </a:t>
            </a:r>
          </a:p>
        </p:txBody>
      </p:sp>
      <p:sp>
        <p:nvSpPr>
          <p:cNvPr id="3" name="Subtitle 2">
            <a:extLst>
              <a:ext uri="{FF2B5EF4-FFF2-40B4-BE49-F238E27FC236}">
                <a16:creationId xmlns:a16="http://schemas.microsoft.com/office/drawing/2014/main" id="{1599FA3F-71D5-1E1E-6E42-1E49DD617E72}"/>
              </a:ext>
            </a:extLst>
          </p:cNvPr>
          <p:cNvSpPr>
            <a:spLocks noGrp="1"/>
          </p:cNvSpPr>
          <p:nvPr>
            <p:ph type="subTitle" idx="1"/>
          </p:nvPr>
        </p:nvSpPr>
        <p:spPr>
          <a:xfrm>
            <a:off x="0" y="1"/>
            <a:ext cx="12192000" cy="7005710"/>
          </a:xfrm>
        </p:spPr>
        <p:txBody>
          <a:bodyPr/>
          <a:lstStyle/>
          <a:p>
            <a:endParaRPr lang="en-US" dirty="0">
              <a:solidFill>
                <a:schemeClr val="accent4"/>
              </a:solidFill>
            </a:endParaRPr>
          </a:p>
        </p:txBody>
      </p:sp>
    </p:spTree>
    <p:extLst>
      <p:ext uri="{BB962C8B-B14F-4D97-AF65-F5344CB8AC3E}">
        <p14:creationId xmlns:p14="http://schemas.microsoft.com/office/powerpoint/2010/main" val="2910473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0C13-5273-3E72-14E3-6DCAB9AE2984}"/>
              </a:ext>
            </a:extLst>
          </p:cNvPr>
          <p:cNvSpPr>
            <a:spLocks noGrp="1"/>
          </p:cNvSpPr>
          <p:nvPr>
            <p:ph type="title"/>
          </p:nvPr>
        </p:nvSpPr>
        <p:spPr>
          <a:xfrm>
            <a:off x="677334" y="609600"/>
            <a:ext cx="8596668" cy="5608320"/>
          </a:xfrm>
        </p:spPr>
        <p:txBody>
          <a:bodyPr>
            <a:normAutofit/>
          </a:bodyPr>
          <a:lstStyle/>
          <a:p>
            <a:pPr algn="ctr" rtl="1"/>
            <a:r>
              <a:rPr lang="fa-IR" b="1" dirty="0">
                <a:solidFill>
                  <a:schemeClr val="accent5"/>
                </a:solidFill>
                <a:cs typeface="B Nazanin" panose="00000400000000000000" pitchFamily="2" charset="-78"/>
              </a:rPr>
              <a:t>مزایا</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br>
              <a:rPr lang="en-US" dirty="0"/>
            </a:br>
            <a:r>
              <a:rPr lang="fa-IR" dirty="0"/>
              <a:t> </a:t>
            </a:r>
            <a:r>
              <a:rPr lang="fa-IR" sz="2400" dirty="0">
                <a:cs typeface="B Nazanin" panose="00000400000000000000" pitchFamily="2" charset="-78"/>
              </a:rPr>
              <a:t>-</a:t>
            </a:r>
            <a:r>
              <a:rPr lang="fa-IR" sz="2400" b="1" dirty="0">
                <a:cs typeface="B Nazanin" panose="00000400000000000000" pitchFamily="2" charset="-78"/>
              </a:rPr>
              <a:t>جلوگیری از سرقت محتوا و نقض کپی‌رایت</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-تضمین درآمد تولیدکنندگان محتوا</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-امکان پیاده‌سازی مدل‌های اشتراکی و اجاره‌ای</a:t>
            </a:r>
            <a:br>
              <a:rPr lang="en-US" sz="2800" b="1" dirty="0">
                <a:cs typeface="B Nazanin" panose="00000400000000000000" pitchFamily="2" charset="-78"/>
              </a:rPr>
            </a:br>
            <a:br>
              <a:rPr lang="en-US" dirty="0"/>
            </a:br>
            <a:endParaRPr lang="en-US" dirty="0"/>
          </a:p>
        </p:txBody>
      </p:sp>
    </p:spTree>
    <p:extLst>
      <p:ext uri="{BB962C8B-B14F-4D97-AF65-F5344CB8AC3E}">
        <p14:creationId xmlns:p14="http://schemas.microsoft.com/office/powerpoint/2010/main" val="3059765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EDB3F-6A02-63C9-27EF-A28CFE6FE111}"/>
              </a:ext>
            </a:extLst>
          </p:cNvPr>
          <p:cNvSpPr>
            <a:spLocks noGrp="1"/>
          </p:cNvSpPr>
          <p:nvPr>
            <p:ph type="title"/>
          </p:nvPr>
        </p:nvSpPr>
        <p:spPr>
          <a:xfrm>
            <a:off x="284142" y="1005840"/>
            <a:ext cx="8269718" cy="5257800"/>
          </a:xfrm>
        </p:spPr>
        <p:txBody>
          <a:bodyPr>
            <a:normAutofit/>
          </a:bodyPr>
          <a:lstStyle/>
          <a:p>
            <a:pPr algn="ctr" rtl="1"/>
            <a:r>
              <a:rPr lang="fa-IR" b="1" dirty="0">
                <a:solidFill>
                  <a:schemeClr val="accent5"/>
                </a:solidFill>
                <a:cs typeface="B Nazanin" panose="00000400000000000000" pitchFamily="2" charset="-78"/>
              </a:rPr>
              <a:t>معایب</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r>
              <a:rPr lang="fa-IR" dirty="0"/>
              <a:t>-</a:t>
            </a:r>
            <a:r>
              <a:rPr lang="fa-IR" sz="2400" b="1" dirty="0">
                <a:cs typeface="B Nazanin" panose="00000400000000000000" pitchFamily="2" charset="-78"/>
              </a:rPr>
              <a:t>محدود کردن تجربه کاربر (مثلاً عدم امکان استفاده آفلاین)</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-پیچیدگی در پیاده‌سازی و هزینه‌ی نگهداری</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-مشکلات قانونی در برخی کشورها</a:t>
            </a:r>
            <a:endParaRPr lang="en-US" sz="2400" b="1" dirty="0">
              <a:cs typeface="B Nazanin" panose="00000400000000000000" pitchFamily="2" charset="-78"/>
            </a:endParaRPr>
          </a:p>
        </p:txBody>
      </p:sp>
    </p:spTree>
    <p:extLst>
      <p:ext uri="{BB962C8B-B14F-4D97-AF65-F5344CB8AC3E}">
        <p14:creationId xmlns:p14="http://schemas.microsoft.com/office/powerpoint/2010/main" val="385039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23E7F-2CE9-BEA7-EA8D-2C65DD243717}"/>
              </a:ext>
            </a:extLst>
          </p:cNvPr>
          <p:cNvSpPr>
            <a:spLocks noGrp="1"/>
          </p:cNvSpPr>
          <p:nvPr>
            <p:ph type="title"/>
          </p:nvPr>
        </p:nvSpPr>
        <p:spPr>
          <a:xfrm>
            <a:off x="677334" y="609600"/>
            <a:ext cx="8256354" cy="5937504"/>
          </a:xfrm>
        </p:spPr>
        <p:txBody>
          <a:bodyPr>
            <a:normAutofit fontScale="90000"/>
          </a:bodyPr>
          <a:lstStyle/>
          <a:p>
            <a:pPr algn="r" rtl="1"/>
            <a:r>
              <a:rPr lang="fa-IR" sz="4000" b="1" dirty="0">
                <a:solidFill>
                  <a:schemeClr val="accent5"/>
                </a:solidFill>
                <a:cs typeface="B Nazanin" panose="00000400000000000000" pitchFamily="2" charset="-78"/>
              </a:rPr>
              <a:t>نقش مدیریت حقوق دیجیتال در حوزه‌ی کتابداری :</a:t>
            </a:r>
            <a:br>
              <a:rPr lang="fa-IR" dirty="0">
                <a:solidFill>
                  <a:schemeClr val="accent5"/>
                </a:solidFill>
                <a:cs typeface="B Nazanin" panose="00000400000000000000" pitchFamily="2" charset="-78"/>
              </a:rPr>
            </a:br>
            <a:br>
              <a:rPr lang="fa-IR" dirty="0"/>
            </a:br>
            <a:r>
              <a:rPr lang="fa-IR" sz="2700" b="1" dirty="0">
                <a:cs typeface="B Nazanin" panose="00000400000000000000" pitchFamily="2" charset="-78"/>
              </a:rPr>
              <a:t>این مدیریت در حوزه‌ی کتابداری دیجیتال و کتابخانه‌ها نقش بسیار مهمی دارند، مخصوصاً با رشد منابع الکترونیکی مثل کتاب‌های دیجیتال، پایگاه‌های داده علمی و محتوای چندرسانه‌ای.</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مثالهایی از کاربرد این مدیریت در کتابخانه ها شامل:</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1-در زمینه  کتاب‌های الکترونیکی </a:t>
            </a:r>
            <a:r>
              <a:rPr lang="en-US" sz="2700" b="1" dirty="0">
                <a:cs typeface="B Nazanin" panose="00000400000000000000" pitchFamily="2" charset="-78"/>
              </a:rPr>
              <a:t>s</a:t>
            </a:r>
            <a:r>
              <a:rPr lang="fa-IR" sz="2700" b="1" dirty="0">
                <a:cs typeface="B Nazanin" panose="00000400000000000000" pitchFamily="2" charset="-78"/>
              </a:rPr>
              <a:t> </a:t>
            </a:r>
            <a:r>
              <a:rPr lang="en-US" sz="2700" b="1" dirty="0">
                <a:cs typeface="B Nazanin" panose="00000400000000000000" pitchFamily="2" charset="-78"/>
              </a:rPr>
              <a:t>E-book</a:t>
            </a:r>
            <a:r>
              <a:rPr lang="fa-IR" sz="2700" b="1" dirty="0">
                <a:cs typeface="B Nazanin" panose="00000400000000000000" pitchFamily="2" charset="-78"/>
              </a:rPr>
              <a:t> : ناشران معمولاً کتاب‌های الکترونیکی را با </a:t>
            </a:r>
            <a:r>
              <a:rPr lang="en-US" sz="2700" b="1" dirty="0">
                <a:cs typeface="B Nazanin" panose="00000400000000000000" pitchFamily="2" charset="-78"/>
              </a:rPr>
              <a:t>DRM </a:t>
            </a:r>
            <a:r>
              <a:rPr lang="fa-IR" sz="2700" b="1" dirty="0">
                <a:cs typeface="B Nazanin" panose="00000400000000000000" pitchFamily="2" charset="-78"/>
              </a:rPr>
              <a:t>ارائه می‌کنند تا:</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 -تعداد دفعات دانلود یا چاپ محدود شود.</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-کتاب فقط روی یک دستگاه یا اپلیکیشن مشخص قابل استفاده باشد.</a:t>
            </a:r>
            <a:br>
              <a:rPr lang="fa-IR" sz="2800" dirty="0"/>
            </a:br>
            <a:br>
              <a:rPr lang="fa-IR" sz="2800" dirty="0"/>
            </a:br>
            <a:br>
              <a:rPr lang="fa-IR" sz="2800" dirty="0"/>
            </a:br>
            <a:endParaRPr lang="en-US" sz="2800" dirty="0"/>
          </a:p>
        </p:txBody>
      </p:sp>
    </p:spTree>
    <p:extLst>
      <p:ext uri="{BB962C8B-B14F-4D97-AF65-F5344CB8AC3E}">
        <p14:creationId xmlns:p14="http://schemas.microsoft.com/office/powerpoint/2010/main" val="3064189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C7D5A-CD0A-3020-322D-E553FD1F1F13}"/>
              </a:ext>
            </a:extLst>
          </p:cNvPr>
          <p:cNvSpPr>
            <a:spLocks noGrp="1"/>
          </p:cNvSpPr>
          <p:nvPr>
            <p:ph type="title"/>
          </p:nvPr>
        </p:nvSpPr>
        <p:spPr>
          <a:xfrm>
            <a:off x="677334" y="1078992"/>
            <a:ext cx="7424250" cy="5404104"/>
          </a:xfrm>
        </p:spPr>
        <p:txBody>
          <a:bodyPr>
            <a:normAutofit fontScale="90000"/>
          </a:bodyPr>
          <a:lstStyle/>
          <a:p>
            <a:pPr algn="r" rtl="1"/>
            <a:r>
              <a:rPr lang="fa-IR" sz="2400" dirty="0">
                <a:cs typeface="B Nazanin" panose="00000400000000000000" pitchFamily="2" charset="-78"/>
              </a:rPr>
              <a:t>- دوره‌ی امانت"</a:t>
            </a:r>
            <a:r>
              <a:rPr lang="en-US" sz="2400" dirty="0">
                <a:cs typeface="B Nazanin" panose="00000400000000000000" pitchFamily="2" charset="-78"/>
              </a:rPr>
              <a:t>Loan Period </a:t>
            </a:r>
            <a:r>
              <a:rPr lang="fa-IR" sz="2400" dirty="0">
                <a:cs typeface="B Nazanin" panose="00000400000000000000" pitchFamily="2" charset="-78"/>
              </a:rPr>
              <a:t>"کنترل شود (مثلاً 14 روز).</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2-کنترل استفاده از پایگاه‌های داده علمی و مقالات</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دسترسی کاربران به پایگاه‌هایی مانند </a:t>
            </a:r>
            <a:r>
              <a:rPr lang="en-US" sz="2400" dirty="0">
                <a:cs typeface="B Nazanin" panose="00000400000000000000" pitchFamily="2" charset="-78"/>
              </a:rPr>
              <a:t>IEEE, Springer, Elsevier </a:t>
            </a:r>
            <a:r>
              <a:rPr lang="fa-IR" sz="2400" dirty="0">
                <a:cs typeface="B Nazanin" panose="00000400000000000000" pitchFamily="2" charset="-78"/>
              </a:rPr>
              <a:t>از طریق </a:t>
            </a:r>
            <a:r>
              <a:rPr lang="en-US" sz="2400" dirty="0">
                <a:cs typeface="B Nazanin" panose="00000400000000000000" pitchFamily="2" charset="-78"/>
              </a:rPr>
              <a:t>IP</a:t>
            </a:r>
            <a:r>
              <a:rPr lang="fa-IR" sz="2400" dirty="0">
                <a:cs typeface="B Nazanin" panose="00000400000000000000" pitchFamily="2" charset="-78"/>
              </a:rPr>
              <a:t>های دانشگاه یا اکانت کاربری کنترل می‌شود.</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این پایگاه‌ها معمولاً در قرارداد مشخص می‌کنند: </a:t>
            </a:r>
            <a:br>
              <a:rPr lang="fa-IR" sz="2400" dirty="0">
                <a:cs typeface="B Nazanin" panose="00000400000000000000" pitchFamily="2" charset="-78"/>
              </a:rPr>
            </a:br>
            <a:r>
              <a:rPr lang="fa-IR" sz="2400" dirty="0">
                <a:cs typeface="B Nazanin" panose="00000400000000000000" pitchFamily="2" charset="-78"/>
              </a:rPr>
              <a:t>1-چند کاربر همزمان مجاز به استفاده هستند.</a:t>
            </a:r>
            <a:br>
              <a:rPr lang="fa-IR" sz="2400" dirty="0">
                <a:cs typeface="B Nazanin" panose="00000400000000000000" pitchFamily="2" charset="-78"/>
              </a:rPr>
            </a:br>
            <a:r>
              <a:rPr lang="fa-IR" sz="2400" dirty="0">
                <a:cs typeface="B Nazanin" panose="00000400000000000000" pitchFamily="2" charset="-78"/>
              </a:rPr>
              <a:t>2-اجازه‌ی ذخیره‌سازی یا چاپ چه میزان داده وجود دارد</a:t>
            </a:r>
            <a:r>
              <a:rPr lang="fa-IR" sz="2700" dirty="0">
                <a:cs typeface="B Nazanin" panose="00000400000000000000" pitchFamily="2" charset="-78"/>
              </a:rPr>
              <a:t>.</a:t>
            </a:r>
            <a:br>
              <a:rPr lang="fa-IR" sz="2800" dirty="0">
                <a:cs typeface="B Nazanin" panose="00000400000000000000" pitchFamily="2" charset="-78"/>
              </a:rPr>
            </a:br>
            <a:br>
              <a:rPr lang="fa-IR" dirty="0"/>
            </a:br>
            <a:br>
              <a:rPr lang="fa-IR" dirty="0"/>
            </a:br>
            <a:endParaRPr lang="en-US" dirty="0"/>
          </a:p>
        </p:txBody>
      </p:sp>
    </p:spTree>
    <p:extLst>
      <p:ext uri="{BB962C8B-B14F-4D97-AF65-F5344CB8AC3E}">
        <p14:creationId xmlns:p14="http://schemas.microsoft.com/office/powerpoint/2010/main" val="208840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7E8CF-5A0A-1092-74E4-3E79C54CD0AB}"/>
              </a:ext>
            </a:extLst>
          </p:cNvPr>
          <p:cNvSpPr>
            <a:spLocks noGrp="1"/>
          </p:cNvSpPr>
          <p:nvPr>
            <p:ph type="title"/>
          </p:nvPr>
        </p:nvSpPr>
        <p:spPr>
          <a:xfrm>
            <a:off x="677334" y="932688"/>
            <a:ext cx="8430090" cy="5495544"/>
          </a:xfrm>
        </p:spPr>
        <p:txBody>
          <a:bodyPr/>
          <a:lstStyle/>
          <a:p>
            <a:pPr algn="ctr" rtl="1"/>
            <a:r>
              <a:rPr lang="fa-IR" b="1" dirty="0">
                <a:solidFill>
                  <a:schemeClr val="accent5"/>
                </a:solidFill>
                <a:cs typeface="B Nazanin" panose="00000400000000000000" pitchFamily="2" charset="-78"/>
              </a:rPr>
              <a:t>یک کاربرد مهم این مدیریت در کتابخانه های عمومی و دانشگاهی:</a:t>
            </a:r>
            <a:br>
              <a:rPr lang="fa-IR" dirty="0"/>
            </a:br>
            <a:br>
              <a:rPr lang="fa-IR" dirty="0"/>
            </a:br>
            <a:br>
              <a:rPr lang="fa-IR" dirty="0"/>
            </a:br>
            <a:r>
              <a:rPr lang="fa-IR" sz="2400" b="1" dirty="0">
                <a:solidFill>
                  <a:schemeClr val="accent2">
                    <a:lumMod val="60000"/>
                    <a:lumOff val="40000"/>
                  </a:schemeClr>
                </a:solidFill>
                <a:cs typeface="B Nazanin" panose="00000400000000000000" pitchFamily="2" charset="-78"/>
              </a:rPr>
              <a:t>در سرویس‌هایی مثل </a:t>
            </a:r>
            <a:r>
              <a:rPr lang="en-US" sz="2400" b="1" dirty="0">
                <a:solidFill>
                  <a:schemeClr val="accent2">
                    <a:lumMod val="60000"/>
                    <a:lumOff val="40000"/>
                  </a:schemeClr>
                </a:solidFill>
                <a:cs typeface="B Nazanin" panose="00000400000000000000" pitchFamily="2" charset="-78"/>
              </a:rPr>
              <a:t>Overdrive </a:t>
            </a:r>
            <a:r>
              <a:rPr lang="fa-IR" sz="2400" b="1" dirty="0">
                <a:solidFill>
                  <a:schemeClr val="accent2">
                    <a:lumMod val="60000"/>
                    <a:lumOff val="40000"/>
                  </a:schemeClr>
                </a:solidFill>
                <a:cs typeface="B Nazanin" panose="00000400000000000000" pitchFamily="2" charset="-78"/>
              </a:rPr>
              <a:t>یا </a:t>
            </a:r>
            <a:r>
              <a:rPr lang="en-US" sz="2400" b="1" dirty="0">
                <a:solidFill>
                  <a:schemeClr val="accent2">
                    <a:lumMod val="60000"/>
                    <a:lumOff val="40000"/>
                  </a:schemeClr>
                </a:solidFill>
                <a:cs typeface="B Nazanin" panose="00000400000000000000" pitchFamily="2" charset="-78"/>
              </a:rPr>
              <a:t>Libby، </a:t>
            </a:r>
            <a:r>
              <a:rPr lang="fa-IR" sz="2400" b="1" dirty="0">
                <a:solidFill>
                  <a:schemeClr val="accent2">
                    <a:lumMod val="60000"/>
                    <a:lumOff val="40000"/>
                  </a:schemeClr>
                </a:solidFill>
                <a:cs typeface="B Nazanin" panose="00000400000000000000" pitchFamily="2" charset="-78"/>
              </a:rPr>
              <a:t>کاربران می‌توانند کتاب الکترونیکی امانت بگیرند؛ این امانت با </a:t>
            </a:r>
            <a:r>
              <a:rPr lang="en-US" sz="2400" b="1" dirty="0">
                <a:solidFill>
                  <a:schemeClr val="accent2">
                    <a:lumMod val="60000"/>
                    <a:lumOff val="40000"/>
                  </a:schemeClr>
                </a:solidFill>
                <a:cs typeface="B Nazanin" panose="00000400000000000000" pitchFamily="2" charset="-78"/>
              </a:rPr>
              <a:t>DRM </a:t>
            </a:r>
            <a:r>
              <a:rPr lang="fa-IR" sz="2400" b="1" dirty="0">
                <a:solidFill>
                  <a:schemeClr val="accent2">
                    <a:lumMod val="60000"/>
                    <a:lumOff val="40000"/>
                  </a:schemeClr>
                </a:solidFill>
                <a:cs typeface="B Nazanin" panose="00000400000000000000" pitchFamily="2" charset="-78"/>
              </a:rPr>
              <a:t>کنترل می‌شود تا بعد از پایان زمان، فایل دیگر قابل استفاده نباشد</a:t>
            </a:r>
            <a:endParaRPr lang="en-US" sz="2400" b="1" dirty="0">
              <a:solidFill>
                <a:schemeClr val="accent2">
                  <a:lumMod val="60000"/>
                  <a:lumOff val="40000"/>
                </a:schemeClr>
              </a:solidFill>
              <a:cs typeface="B Nazanin" panose="00000400000000000000" pitchFamily="2" charset="-78"/>
            </a:endParaRPr>
          </a:p>
        </p:txBody>
      </p:sp>
    </p:spTree>
    <p:extLst>
      <p:ext uri="{BB962C8B-B14F-4D97-AF65-F5344CB8AC3E}">
        <p14:creationId xmlns:p14="http://schemas.microsoft.com/office/powerpoint/2010/main" val="2365192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13193-52CF-BC6F-B265-A4D24A3B03FB}"/>
              </a:ext>
            </a:extLst>
          </p:cNvPr>
          <p:cNvSpPr>
            <a:spLocks noGrp="1"/>
          </p:cNvSpPr>
          <p:nvPr>
            <p:ph type="title"/>
          </p:nvPr>
        </p:nvSpPr>
        <p:spPr>
          <a:xfrm>
            <a:off x="677334" y="609600"/>
            <a:ext cx="8329506" cy="5955792"/>
          </a:xfrm>
        </p:spPr>
        <p:txBody>
          <a:bodyPr/>
          <a:lstStyle/>
          <a:p>
            <a:pPr algn="r" rtl="1"/>
            <a:r>
              <a:rPr lang="fa-IR" b="1" dirty="0">
                <a:solidFill>
                  <a:schemeClr val="accent5"/>
                </a:solidFill>
                <a:cs typeface="B Nazanin" panose="00000400000000000000" pitchFamily="2" charset="-78"/>
              </a:rPr>
              <a:t>مشکلات کتابخانه ها در استفاده از </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a:t>
            </a:r>
            <a:br>
              <a:rPr lang="fa-IR" dirty="0"/>
            </a:br>
            <a:br>
              <a:rPr lang="fa-IR" dirty="0"/>
            </a:br>
            <a:r>
              <a:rPr lang="fa-IR" sz="2400" dirty="0">
                <a:cs typeface="B Nazanin" panose="00000400000000000000" pitchFamily="2" charset="-78"/>
              </a:rPr>
              <a:t>1-هزینه‌ی بالا برای تمدید اشتراک پایگاه‌ها</a:t>
            </a:r>
            <a:br>
              <a:rPr lang="fa-IR" sz="2400" dirty="0">
                <a:cs typeface="B Nazanin" panose="00000400000000000000" pitchFamily="2" charset="-78"/>
              </a:rPr>
            </a:br>
            <a:r>
              <a:rPr lang="fa-IR" sz="2400" dirty="0">
                <a:cs typeface="B Nazanin" panose="00000400000000000000" pitchFamily="2" charset="-78"/>
              </a:rPr>
              <a:t>2-محدودیت‌های شدید </a:t>
            </a:r>
            <a:r>
              <a:rPr lang="en-US" sz="2400" dirty="0">
                <a:cs typeface="B Nazanin" panose="00000400000000000000" pitchFamily="2" charset="-78"/>
              </a:rPr>
              <a:t>DRM </a:t>
            </a:r>
            <a:r>
              <a:rPr lang="fa-IR" sz="2400" dirty="0">
                <a:cs typeface="B Nazanin" panose="00000400000000000000" pitchFamily="2" charset="-78"/>
              </a:rPr>
              <a:t>برای کاربران (مثل عدم امکان پرینت یا ذخیره)</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3-خطر قفل شدن محتوا (</a:t>
            </a:r>
            <a:r>
              <a:rPr lang="en-US" sz="2400" dirty="0">
                <a:cs typeface="B Nazanin" panose="00000400000000000000" pitchFamily="2" charset="-78"/>
              </a:rPr>
              <a:t>Content Lock-in</a:t>
            </a:r>
            <a:r>
              <a:rPr lang="fa-IR" sz="2400" dirty="0">
                <a:cs typeface="B Nazanin" panose="00000400000000000000" pitchFamily="2" charset="-78"/>
              </a:rPr>
              <a:t>)</a:t>
            </a:r>
            <a:r>
              <a:rPr lang="en-US" sz="2400" dirty="0">
                <a:cs typeface="B Nazanin" panose="00000400000000000000" pitchFamily="2" charset="-78"/>
              </a:rPr>
              <a:t> </a:t>
            </a:r>
            <a:r>
              <a:rPr lang="fa-IR" sz="2400" dirty="0">
                <a:cs typeface="B Nazanin" panose="00000400000000000000" pitchFamily="2" charset="-78"/>
              </a:rPr>
              <a:t>اگر  </a:t>
            </a:r>
            <a:r>
              <a:rPr lang="en-US" sz="2400" dirty="0">
                <a:cs typeface="B Nazanin" panose="00000400000000000000" pitchFamily="2" charset="-78"/>
              </a:rPr>
              <a:t>DRM </a:t>
            </a:r>
            <a:r>
              <a:rPr lang="fa-IR" sz="2400" dirty="0">
                <a:cs typeface="B Nazanin" panose="00000400000000000000" pitchFamily="2" charset="-78"/>
              </a:rPr>
              <a:t>ارائه‌دهنده تغییر کند یا سرویس تعطیل شود</a:t>
            </a:r>
            <a:br>
              <a:rPr lang="fa-IR" sz="2400" dirty="0">
                <a:cs typeface="B Nazanin" panose="00000400000000000000" pitchFamily="2" charset="-78"/>
              </a:rPr>
            </a:br>
            <a:r>
              <a:rPr lang="fa-IR" sz="2400" dirty="0">
                <a:cs typeface="B Nazanin" panose="00000400000000000000" pitchFamily="2" charset="-78"/>
              </a:rPr>
              <a:t>4-قوانین حقوق نشر و مالکیت معنوی که کتابخانه باید رعایت کند</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 </a:t>
            </a:r>
            <a:r>
              <a:rPr lang="fa-IR" sz="2400" dirty="0">
                <a:solidFill>
                  <a:schemeClr val="accent5"/>
                </a:solidFill>
                <a:cs typeface="B Nazanin" panose="00000400000000000000" pitchFamily="2" charset="-78"/>
              </a:rPr>
              <a:t>راهکارها:</a:t>
            </a:r>
            <a:br>
              <a:rPr lang="fa-IR" sz="2400" dirty="0">
                <a:cs typeface="B Nazanin" panose="00000400000000000000" pitchFamily="2" charset="-78"/>
              </a:rPr>
            </a:br>
            <a:r>
              <a:rPr lang="fa-IR" sz="2400" dirty="0">
                <a:cs typeface="B Nazanin" panose="00000400000000000000" pitchFamily="2" charset="-78"/>
              </a:rPr>
              <a:t>1-استفاده از </a:t>
            </a:r>
            <a:r>
              <a:rPr lang="en-US" sz="2400" dirty="0">
                <a:cs typeface="B Nazanin" panose="00000400000000000000" pitchFamily="2" charset="-78"/>
              </a:rPr>
              <a:t>DRM </a:t>
            </a:r>
            <a:r>
              <a:rPr lang="fa-IR" sz="2400" dirty="0">
                <a:cs typeface="B Nazanin" panose="00000400000000000000" pitchFamily="2" charset="-78"/>
              </a:rPr>
              <a:t>سبک‌تر برای دسترسی راحت‌تر کاربران</a:t>
            </a:r>
            <a:br>
              <a:rPr lang="fa-IR" sz="2400" dirty="0">
                <a:cs typeface="B Nazanin" panose="00000400000000000000" pitchFamily="2" charset="-78"/>
              </a:rPr>
            </a:br>
            <a:r>
              <a:rPr lang="fa-IR" sz="2400" dirty="0">
                <a:cs typeface="B Nazanin" panose="00000400000000000000" pitchFamily="2" charset="-78"/>
              </a:rPr>
              <a:t>2- حرکت به سمت منابع </a:t>
            </a:r>
            <a:r>
              <a:rPr lang="en-US" sz="2400" dirty="0">
                <a:cs typeface="B Nazanin" panose="00000400000000000000" pitchFamily="2" charset="-78"/>
              </a:rPr>
              <a:t>Open Access </a:t>
            </a:r>
            <a:r>
              <a:rPr lang="fa-IR" sz="2400" dirty="0">
                <a:cs typeface="B Nazanin" panose="00000400000000000000" pitchFamily="2" charset="-78"/>
              </a:rPr>
              <a:t>برای کاهش محدودیت‌ها</a:t>
            </a:r>
            <a:endParaRPr lang="en-US" sz="2400" dirty="0">
              <a:cs typeface="B Nazanin" panose="00000400000000000000" pitchFamily="2" charset="-78"/>
            </a:endParaRPr>
          </a:p>
        </p:txBody>
      </p:sp>
    </p:spTree>
    <p:extLst>
      <p:ext uri="{BB962C8B-B14F-4D97-AF65-F5344CB8AC3E}">
        <p14:creationId xmlns:p14="http://schemas.microsoft.com/office/powerpoint/2010/main" val="3174402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A500-5570-9C2F-6083-753A466038D6}"/>
              </a:ext>
            </a:extLst>
          </p:cNvPr>
          <p:cNvSpPr>
            <a:spLocks noGrp="1"/>
          </p:cNvSpPr>
          <p:nvPr>
            <p:ph type="title"/>
          </p:nvPr>
        </p:nvSpPr>
        <p:spPr>
          <a:xfrm>
            <a:off x="677334" y="685800"/>
            <a:ext cx="8036898" cy="5824728"/>
          </a:xfrm>
        </p:spPr>
        <p:txBody>
          <a:bodyPr>
            <a:normAutofit/>
          </a:bodyPr>
          <a:lstStyle/>
          <a:p>
            <a:pPr algn="r" rtl="1"/>
            <a:r>
              <a:rPr lang="fa-IR" b="1" dirty="0">
                <a:solidFill>
                  <a:schemeClr val="accent5"/>
                </a:solidFill>
                <a:cs typeface="B Nazanin" panose="00000400000000000000" pitchFamily="2" charset="-78"/>
              </a:rPr>
              <a:t>مزایای استفاده از </a:t>
            </a:r>
            <a:r>
              <a:rPr lang="en-US" b="1" dirty="0">
                <a:solidFill>
                  <a:schemeClr val="accent5"/>
                </a:solidFill>
                <a:cs typeface="B Nazanin" panose="00000400000000000000" pitchFamily="2" charset="-78"/>
              </a:rPr>
              <a:t>Open Access</a:t>
            </a:r>
            <a:br>
              <a:rPr lang="en-US" b="1" dirty="0">
                <a:cs typeface="B Nazanin" panose="00000400000000000000" pitchFamily="2" charset="-78"/>
              </a:rPr>
            </a:br>
            <a:br>
              <a:rPr lang="en-US" dirty="0">
                <a:cs typeface="B Nazanin" panose="00000400000000000000" pitchFamily="2" charset="-78"/>
              </a:rPr>
            </a:br>
            <a:r>
              <a:rPr lang="fa-IR" sz="2400" b="1" dirty="0">
                <a:cs typeface="B Nazanin" panose="00000400000000000000" pitchFamily="2" charset="-78"/>
              </a:rPr>
              <a:t>1-استفاده از مجلات و کتاب‌های </a:t>
            </a:r>
            <a:r>
              <a:rPr lang="en-US" sz="2400" b="1" dirty="0">
                <a:cs typeface="B Nazanin" panose="00000400000000000000" pitchFamily="2" charset="-78"/>
              </a:rPr>
              <a:t>Open Access </a:t>
            </a:r>
            <a:r>
              <a:rPr lang="fa-IR" sz="2400" b="1" dirty="0">
                <a:cs typeface="B Nazanin" panose="00000400000000000000" pitchFamily="2" charset="-78"/>
              </a:rPr>
              <a:t>برای کاهش هزینه و رفع محدودیت </a:t>
            </a:r>
            <a:r>
              <a:rPr lang="en-US" sz="2400" b="1" dirty="0">
                <a:cs typeface="B Nazanin" panose="00000400000000000000" pitchFamily="2" charset="-78"/>
              </a:rPr>
              <a:t>DRM.</a:t>
            </a:r>
            <a:br>
              <a:rPr lang="en-US" sz="2400" b="1" dirty="0">
                <a:cs typeface="B Nazanin" panose="00000400000000000000" pitchFamily="2" charset="-78"/>
              </a:rPr>
            </a:br>
            <a:br>
              <a:rPr lang="en-US" sz="2400" b="1" dirty="0">
                <a:cs typeface="B Nazanin" panose="00000400000000000000" pitchFamily="2" charset="-78"/>
              </a:rPr>
            </a:br>
            <a:r>
              <a:rPr lang="fa-IR" sz="2400" b="1" dirty="0">
                <a:cs typeface="B Nazanin" panose="00000400000000000000" pitchFamily="2" charset="-78"/>
              </a:rPr>
              <a:t>2-کاهش محدودیت </a:t>
            </a:r>
            <a:r>
              <a:rPr lang="en-US" sz="2400" b="1" dirty="0">
                <a:cs typeface="B Nazanin" panose="00000400000000000000" pitchFamily="2" charset="-78"/>
              </a:rPr>
              <a:t>DRM </a:t>
            </a:r>
            <a:r>
              <a:rPr lang="fa-IR" sz="2400" b="1" dirty="0">
                <a:cs typeface="B Nazanin" panose="00000400000000000000" pitchFamily="2" charset="-78"/>
              </a:rPr>
              <a:t>و امکان استفاده آفلاین.</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3- دسترسی مادام‌العمر</a:t>
            </a:r>
            <a:r>
              <a:rPr lang="en-US" sz="2400" b="1" dirty="0">
                <a:cs typeface="B Nazanin" panose="00000400000000000000" pitchFamily="2" charset="-78"/>
              </a:rPr>
              <a:t> </a:t>
            </a:r>
            <a:r>
              <a:rPr lang="fa-IR" sz="2400" b="1" dirty="0">
                <a:cs typeface="B Nazanin" panose="00000400000000000000" pitchFamily="2" charset="-78"/>
              </a:rPr>
              <a:t>"</a:t>
            </a:r>
            <a:r>
              <a:rPr lang="en-US" sz="2400" b="1" dirty="0">
                <a:cs typeface="B Nazanin" panose="00000400000000000000" pitchFamily="2" charset="-78"/>
              </a:rPr>
              <a:t>Perpetual Access</a:t>
            </a:r>
            <a:r>
              <a:rPr lang="fa-IR" sz="2400" b="1" dirty="0">
                <a:cs typeface="B Nazanin" panose="00000400000000000000" pitchFamily="2" charset="-78"/>
              </a:rPr>
              <a:t>" به منابع کلیدی.</a:t>
            </a:r>
            <a:br>
              <a:rPr lang="fa-IR" sz="2800" dirty="0">
                <a:cs typeface="B Nazanin" panose="00000400000000000000" pitchFamily="2" charset="-78"/>
              </a:rPr>
            </a:br>
            <a:br>
              <a:rPr lang="fa-IR" sz="2800" dirty="0">
                <a:cs typeface="B Nazanin" panose="00000400000000000000" pitchFamily="2" charset="-78"/>
              </a:rPr>
            </a:br>
            <a:endParaRPr lang="en-US" sz="2800" dirty="0">
              <a:cs typeface="B Nazanin" panose="00000400000000000000" pitchFamily="2" charset="-78"/>
            </a:endParaRPr>
          </a:p>
        </p:txBody>
      </p:sp>
    </p:spTree>
    <p:extLst>
      <p:ext uri="{BB962C8B-B14F-4D97-AF65-F5344CB8AC3E}">
        <p14:creationId xmlns:p14="http://schemas.microsoft.com/office/powerpoint/2010/main" val="3370248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E2B4-EB16-3520-71A6-5C0F42D12A83}"/>
              </a:ext>
            </a:extLst>
          </p:cNvPr>
          <p:cNvSpPr>
            <a:spLocks noGrp="1"/>
          </p:cNvSpPr>
          <p:nvPr>
            <p:ph type="title"/>
          </p:nvPr>
        </p:nvSpPr>
        <p:spPr>
          <a:xfrm>
            <a:off x="539496" y="402336"/>
            <a:ext cx="8734506" cy="6071616"/>
          </a:xfrm>
        </p:spPr>
        <p:txBody>
          <a:bodyPr/>
          <a:lstStyle/>
          <a:p>
            <a:pPr algn="ctr" rtl="1"/>
            <a:r>
              <a:rPr lang="fa-IR" b="1" dirty="0">
                <a:solidFill>
                  <a:schemeClr val="accent5"/>
                </a:solidFill>
                <a:cs typeface="B Nazanin" panose="00000400000000000000" pitchFamily="2" charset="-78"/>
              </a:rPr>
              <a:t>تعریف منابع </a:t>
            </a:r>
            <a:r>
              <a:rPr lang="en-US" b="1" dirty="0">
                <a:solidFill>
                  <a:schemeClr val="accent5"/>
                </a:solidFill>
                <a:cs typeface="B Nazanin" panose="00000400000000000000" pitchFamily="2" charset="-78"/>
              </a:rPr>
              <a:t>open access</a:t>
            </a:r>
            <a:br>
              <a:rPr lang="fa-IR" dirty="0">
                <a:solidFill>
                  <a:schemeClr val="accent5"/>
                </a:solidFill>
                <a:cs typeface="B Nazanin" panose="00000400000000000000" pitchFamily="2" charset="-78"/>
              </a:rPr>
            </a:br>
            <a:br>
              <a:rPr lang="en-US" dirty="0">
                <a:solidFill>
                  <a:schemeClr val="accent5"/>
                </a:solidFill>
                <a:cs typeface="B Nazanin" panose="00000400000000000000" pitchFamily="2" charset="-78"/>
              </a:rPr>
            </a:br>
            <a:r>
              <a:rPr lang="fa-IR" sz="2400" dirty="0">
                <a:cs typeface="B Nazanin" panose="00000400000000000000" pitchFamily="2" charset="-78"/>
              </a:rPr>
              <a:t>پایگاه های دسترسی آزاد یا </a:t>
            </a:r>
            <a:r>
              <a:rPr lang="en-US" sz="2400" dirty="0">
                <a:cs typeface="B Nazanin" panose="00000400000000000000" pitchFamily="2" charset="-78"/>
              </a:rPr>
              <a:t>Open access </a:t>
            </a:r>
            <a:r>
              <a:rPr lang="fa-IR" sz="2400" dirty="0">
                <a:cs typeface="B Nazanin" panose="00000400000000000000" pitchFamily="2" charset="-78"/>
              </a:rPr>
              <a:t>به پایگاه هایی گفته می شود که منظور انتشار و در دسترس قرار دادن منابع و داده های علمی به صورت رایگان مشغول به فعالیت هستند. کاربران اینگونه پایگاه های اطلاعاتی برای انتشار مقالات علمی خود و یا دریافت نتایج دیگر پژوهش ها و داده های خام آنها نیاز به پرداخت هیچگونه هزینه های ندارند.</a:t>
            </a:r>
            <a:br>
              <a:rPr lang="en-US"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اسامی تعدادی از پایگاههای </a:t>
            </a:r>
            <a:r>
              <a:rPr lang="en-US" sz="2400" dirty="0">
                <a:cs typeface="B Nazanin" panose="00000400000000000000" pitchFamily="2" charset="-78"/>
              </a:rPr>
              <a:t>open access</a:t>
            </a:r>
            <a:r>
              <a:rPr lang="fa-IR" sz="2400" dirty="0">
                <a:cs typeface="B Nazanin" panose="00000400000000000000" pitchFamily="2" charset="-78"/>
              </a:rPr>
              <a:t> </a:t>
            </a:r>
            <a:br>
              <a:rPr lang="fa-IR" sz="2400" dirty="0">
                <a:cs typeface="B Nazanin" panose="00000400000000000000" pitchFamily="2" charset="-78"/>
              </a:rPr>
            </a:br>
            <a:br>
              <a:rPr lang="fa-IR" sz="2400" dirty="0">
                <a:cs typeface="B Nazanin" panose="00000400000000000000" pitchFamily="2" charset="-78"/>
              </a:rPr>
            </a:br>
            <a:r>
              <a:rPr lang="en-US" sz="2400" dirty="0">
                <a:cs typeface="B Nazanin" panose="00000400000000000000" pitchFamily="2" charset="-78"/>
              </a:rPr>
              <a:t>DOAJ</a:t>
            </a:r>
            <a:r>
              <a:rPr lang="fa-IR" sz="2400" dirty="0">
                <a:cs typeface="B Nazanin" panose="00000400000000000000" pitchFamily="2" charset="-78"/>
              </a:rPr>
              <a:t>(</a:t>
            </a:r>
            <a:r>
              <a:rPr lang="en-US" sz="2400" dirty="0">
                <a:cs typeface="B Nazanin" panose="00000400000000000000" pitchFamily="2" charset="-78"/>
              </a:rPr>
              <a:t>Directory of Open Access Journals</a:t>
            </a:r>
            <a:r>
              <a:rPr lang="fa-IR" sz="2400" dirty="0">
                <a:cs typeface="B Nazanin" panose="00000400000000000000" pitchFamily="2" charset="-78"/>
              </a:rPr>
              <a:t>)</a:t>
            </a:r>
            <a:br>
              <a:rPr lang="fa-IR" sz="2400" dirty="0">
                <a:cs typeface="B Nazanin" panose="00000400000000000000" pitchFamily="2" charset="-78"/>
              </a:rPr>
            </a:br>
            <a:r>
              <a:rPr lang="en-US" sz="2400" dirty="0">
                <a:cs typeface="B Nazanin" panose="00000400000000000000" pitchFamily="2" charset="-78"/>
              </a:rPr>
              <a:t>NCBI</a:t>
            </a:r>
            <a:r>
              <a:rPr lang="fa-IR" sz="2400" dirty="0">
                <a:cs typeface="B Nazanin" panose="00000400000000000000" pitchFamily="2" charset="-78"/>
              </a:rPr>
              <a:t>(</a:t>
            </a:r>
            <a:r>
              <a:rPr lang="en-US" sz="2400" dirty="0">
                <a:cs typeface="B Nazanin" panose="00000400000000000000" pitchFamily="2" charset="-78"/>
              </a:rPr>
              <a:t>Open Access Data Sources</a:t>
            </a:r>
            <a:r>
              <a:rPr lang="fa-IR" sz="2400" dirty="0">
                <a:cs typeface="B Nazanin" panose="00000400000000000000" pitchFamily="2" charset="-78"/>
              </a:rPr>
              <a:t>)</a:t>
            </a:r>
            <a:br>
              <a:rPr lang="fa-IR" sz="2400" dirty="0">
                <a:cs typeface="B Nazanin" panose="00000400000000000000" pitchFamily="2" charset="-78"/>
              </a:rPr>
            </a:br>
            <a:r>
              <a:rPr lang="en-US" sz="2400" dirty="0">
                <a:cs typeface="B Nazanin" panose="00000400000000000000" pitchFamily="2" charset="-78"/>
              </a:rPr>
              <a:t>BASE</a:t>
            </a:r>
            <a:r>
              <a:rPr lang="fa-IR" sz="2400" dirty="0">
                <a:cs typeface="B Nazanin" panose="00000400000000000000" pitchFamily="2" charset="-78"/>
              </a:rPr>
              <a:t>(</a:t>
            </a:r>
            <a:r>
              <a:rPr lang="en-US" sz="2400" dirty="0">
                <a:cs typeface="B Nazanin" panose="00000400000000000000" pitchFamily="2" charset="-78"/>
              </a:rPr>
              <a:t>Bielefeld Academic Search Engine</a:t>
            </a:r>
            <a:r>
              <a:rPr lang="fa-IR" sz="2400" dirty="0">
                <a:cs typeface="B Nazanin" panose="00000400000000000000" pitchFamily="2" charset="-78"/>
              </a:rPr>
              <a:t>)</a:t>
            </a:r>
            <a:endParaRPr lang="en-US" sz="2400"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24372495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A4A5C-AA0D-06B3-DFE7-4E614C1B6CF1}"/>
              </a:ext>
            </a:extLst>
          </p:cNvPr>
          <p:cNvSpPr>
            <a:spLocks noGrp="1"/>
          </p:cNvSpPr>
          <p:nvPr>
            <p:ph type="title"/>
          </p:nvPr>
        </p:nvSpPr>
        <p:spPr>
          <a:xfrm>
            <a:off x="749808" y="609600"/>
            <a:ext cx="8156448" cy="5928360"/>
          </a:xfrm>
        </p:spPr>
        <p:txBody>
          <a:bodyPr>
            <a:normAutofit/>
          </a:bodyPr>
          <a:lstStyle/>
          <a:p>
            <a:pPr algn="r" rtl="1"/>
            <a:r>
              <a:rPr lang="fa-IR" b="1" dirty="0">
                <a:solidFill>
                  <a:schemeClr val="accent5"/>
                </a:solidFill>
                <a:cs typeface="B Nazanin" panose="00000400000000000000" pitchFamily="2" charset="-78"/>
              </a:rPr>
              <a:t>چرا </a:t>
            </a:r>
            <a:r>
              <a:rPr lang="en-US" b="1" dirty="0">
                <a:solidFill>
                  <a:schemeClr val="accent5"/>
                </a:solidFill>
                <a:cs typeface="B Nazanin" panose="00000400000000000000" pitchFamily="2" charset="-78"/>
              </a:rPr>
              <a:t>DRM </a:t>
            </a:r>
            <a:r>
              <a:rPr lang="fa-IR" b="1" dirty="0">
                <a:solidFill>
                  <a:schemeClr val="accent5"/>
                </a:solidFill>
                <a:cs typeface="B Nazanin" panose="00000400000000000000" pitchFamily="2" charset="-78"/>
              </a:rPr>
              <a:t>در کتابخانه‌ها مهم است؟</a:t>
            </a:r>
            <a:br>
              <a:rPr lang="fa-IR"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بدلیل تأثیری که  بر دسترسی بیشتر  کاربران وکاهش  هزینه‌ها دارد.</a:t>
            </a:r>
            <a:br>
              <a:rPr lang="fa-IR" sz="2800" dirty="0">
                <a:cs typeface="B Nazanin" panose="00000400000000000000" pitchFamily="2" charset="-78"/>
              </a:rPr>
            </a:br>
            <a:br>
              <a:rPr lang="fa-IR" dirty="0">
                <a:cs typeface="B Nazanin" panose="00000400000000000000" pitchFamily="2" charset="-78"/>
              </a:rPr>
            </a:br>
            <a:r>
              <a:rPr lang="fa-IR" b="1" dirty="0">
                <a:solidFill>
                  <a:schemeClr val="accent5"/>
                </a:solidFill>
                <a:cs typeface="B Nazanin" panose="00000400000000000000" pitchFamily="2" charset="-78"/>
              </a:rPr>
              <a:t>مراحل پیاده‌سازی </a:t>
            </a:r>
            <a:r>
              <a:rPr lang="en-US" b="1" dirty="0">
                <a:solidFill>
                  <a:schemeClr val="accent5"/>
                </a:solidFill>
                <a:cs typeface="B Nazanin" panose="00000400000000000000" pitchFamily="2" charset="-78"/>
              </a:rPr>
              <a:t>DRM</a:t>
            </a:r>
            <a:r>
              <a:rPr lang="fa-IR" b="1" dirty="0">
                <a:solidFill>
                  <a:schemeClr val="accent5"/>
                </a:solidFill>
                <a:cs typeface="B Nazanin" panose="00000400000000000000" pitchFamily="2" charset="-78"/>
              </a:rPr>
              <a:t>در کتابخانه‌ها (گام‌به‌گام)</a:t>
            </a:r>
            <a:br>
              <a:rPr lang="en-US" dirty="0">
                <a:cs typeface="B Nazanin" panose="00000400000000000000" pitchFamily="2" charset="-78"/>
              </a:rPr>
            </a:br>
            <a:br>
              <a:rPr lang="en-US" dirty="0">
                <a:cs typeface="B Nazanin" panose="00000400000000000000" pitchFamily="2" charset="-78"/>
              </a:rPr>
            </a:br>
            <a:r>
              <a:rPr lang="fa-IR" sz="2400" b="1" dirty="0">
                <a:cs typeface="B Nazanin" panose="00000400000000000000" pitchFamily="2" charset="-78"/>
              </a:rPr>
              <a:t>✔️ تحلیل نیازها</a:t>
            </a:r>
            <a:r>
              <a:rPr lang="en-US" sz="2400" b="1" dirty="0">
                <a:cs typeface="B Nazanin" panose="00000400000000000000" pitchFamily="2" charset="-78"/>
              </a:rPr>
              <a:t>)</a:t>
            </a:r>
            <a:r>
              <a:rPr lang="fa-IR" sz="2400" b="1" dirty="0">
                <a:cs typeface="B Nazanin" panose="00000400000000000000" pitchFamily="2" charset="-78"/>
              </a:rPr>
              <a:t> منابع پرمصرف، بودجه، مدل مناسب.</a:t>
            </a:r>
            <a:r>
              <a:rPr lang="en-US" sz="2400" b="1" dirty="0">
                <a:cs typeface="B Nazanin" panose="00000400000000000000" pitchFamily="2" charset="-78"/>
              </a:rPr>
              <a:t>(</a:t>
            </a:r>
            <a:br>
              <a:rPr lang="fa-IR" sz="2400" b="1" dirty="0">
                <a:cs typeface="B Nazanin" panose="00000400000000000000" pitchFamily="2" charset="-78"/>
              </a:rPr>
            </a:br>
            <a:r>
              <a:rPr lang="fa-IR" sz="2400" b="1" dirty="0">
                <a:cs typeface="B Nazanin" panose="00000400000000000000" pitchFamily="2" charset="-78"/>
              </a:rPr>
              <a:t>✔️ انتخاب ابزار </a:t>
            </a:r>
            <a:r>
              <a:rPr lang="en-US" sz="2400" b="1" dirty="0">
                <a:cs typeface="B Nazanin" panose="00000400000000000000" pitchFamily="2" charset="-78"/>
              </a:rPr>
              <a:t>DRM</a:t>
            </a:r>
            <a:r>
              <a:rPr lang="fa-IR" sz="2400" b="1" dirty="0">
                <a:cs typeface="B Nazanin" panose="00000400000000000000" pitchFamily="2" charset="-78"/>
              </a:rPr>
              <a:t>(ابزارهای با محدودیت کمتر)</a:t>
            </a:r>
            <a:br>
              <a:rPr lang="en-US" sz="2400" b="1" dirty="0">
                <a:cs typeface="B Nazanin" panose="00000400000000000000" pitchFamily="2" charset="-78"/>
              </a:rPr>
            </a:br>
            <a:r>
              <a:rPr lang="en-US" sz="2400" b="1" dirty="0">
                <a:cs typeface="B Nazanin" panose="00000400000000000000" pitchFamily="2" charset="-78"/>
              </a:rPr>
              <a:t>✔️ </a:t>
            </a:r>
            <a:r>
              <a:rPr lang="fa-IR" sz="2400" b="1" dirty="0">
                <a:cs typeface="B Nazanin" panose="00000400000000000000" pitchFamily="2" charset="-78"/>
              </a:rPr>
              <a:t>یکپارچه‌سازی با سیستم کتابخانه</a:t>
            </a:r>
            <a:br>
              <a:rPr lang="en-US" sz="2400" b="1" dirty="0">
                <a:cs typeface="B Nazanin" panose="00000400000000000000" pitchFamily="2" charset="-78"/>
              </a:rPr>
            </a:br>
            <a:r>
              <a:rPr lang="en-US" sz="2400" b="1" dirty="0">
                <a:cs typeface="B Nazanin" panose="00000400000000000000" pitchFamily="2" charset="-78"/>
              </a:rPr>
              <a:t>✔️ </a:t>
            </a:r>
            <a:r>
              <a:rPr lang="fa-IR" sz="2400" b="1" dirty="0">
                <a:cs typeface="B Nazanin" panose="00000400000000000000" pitchFamily="2" charset="-78"/>
              </a:rPr>
              <a:t>آموزش کاربران</a:t>
            </a:r>
            <a:br>
              <a:rPr lang="fa-IR" sz="2400" b="1" dirty="0">
                <a:cs typeface="B Nazanin" panose="00000400000000000000" pitchFamily="2" charset="-78"/>
              </a:rPr>
            </a:br>
            <a:r>
              <a:rPr lang="fa-IR" sz="2400" b="1" dirty="0">
                <a:cs typeface="B Nazanin" panose="00000400000000000000" pitchFamily="2" charset="-78"/>
              </a:rPr>
              <a:t>✔️ نظارت و گزارش‌دهی</a:t>
            </a:r>
            <a:endParaRPr lang="en-US" sz="2400" b="1" dirty="0">
              <a:cs typeface="B Nazanin" panose="00000400000000000000" pitchFamily="2" charset="-78"/>
            </a:endParaRPr>
          </a:p>
        </p:txBody>
      </p:sp>
    </p:spTree>
    <p:extLst>
      <p:ext uri="{BB962C8B-B14F-4D97-AF65-F5344CB8AC3E}">
        <p14:creationId xmlns:p14="http://schemas.microsoft.com/office/powerpoint/2010/main" val="2849520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D3333-2FAE-35DA-D12E-797BCED5C48A}"/>
              </a:ext>
            </a:extLst>
          </p:cNvPr>
          <p:cNvSpPr>
            <a:spLocks noGrp="1"/>
          </p:cNvSpPr>
          <p:nvPr>
            <p:ph type="title"/>
          </p:nvPr>
        </p:nvSpPr>
        <p:spPr>
          <a:xfrm>
            <a:off x="677334" y="609600"/>
            <a:ext cx="8219778" cy="6248400"/>
          </a:xfrm>
        </p:spPr>
        <p:txBody>
          <a:bodyPr>
            <a:normAutofit fontScale="90000"/>
          </a:bodyPr>
          <a:lstStyle/>
          <a:p>
            <a:pPr algn="r" rtl="1"/>
            <a:r>
              <a:rPr lang="fa-IR" sz="4000" b="1" dirty="0">
                <a:solidFill>
                  <a:schemeClr val="accent5"/>
                </a:solidFill>
                <a:cs typeface="B Nazanin" panose="00000400000000000000" pitchFamily="2" charset="-78"/>
              </a:rPr>
              <a:t>پیشنهادات استراتژیک برای آینده:</a:t>
            </a:r>
            <a:br>
              <a:rPr lang="fa-IR" dirty="0">
                <a:cs typeface="B Nazanin" panose="00000400000000000000" pitchFamily="2" charset="-78"/>
              </a:rPr>
            </a:br>
            <a:br>
              <a:rPr lang="fa-IR" dirty="0">
                <a:cs typeface="B Nazanin" panose="00000400000000000000" pitchFamily="2" charset="-78"/>
              </a:rPr>
            </a:br>
            <a:r>
              <a:rPr lang="fa-IR" sz="2700" dirty="0">
                <a:cs typeface="B Nazanin" panose="00000400000000000000" pitchFamily="2" charset="-78"/>
              </a:rPr>
              <a:t>1-</a:t>
            </a:r>
            <a:r>
              <a:rPr lang="fa-IR" sz="2700" b="1" dirty="0">
                <a:cs typeface="B Nazanin" panose="00000400000000000000" pitchFamily="2" charset="-78"/>
              </a:rPr>
              <a:t>حرکت به سمت </a:t>
            </a:r>
            <a:r>
              <a:rPr lang="en-US" sz="2700" b="1" dirty="0">
                <a:cs typeface="B Nazanin" panose="00000400000000000000" pitchFamily="2" charset="-78"/>
              </a:rPr>
              <a:t>Open Access</a:t>
            </a:r>
            <a:br>
              <a:rPr lang="en-US" sz="2700" b="1" dirty="0">
                <a:cs typeface="B Nazanin" panose="00000400000000000000" pitchFamily="2" charset="-78"/>
              </a:rPr>
            </a:br>
            <a:br>
              <a:rPr lang="en-US" sz="2700" b="1" dirty="0">
                <a:cs typeface="B Nazanin" panose="00000400000000000000" pitchFamily="2" charset="-78"/>
              </a:rPr>
            </a:br>
            <a:r>
              <a:rPr lang="fa-IR" sz="2700" b="1" dirty="0">
                <a:cs typeface="B Nazanin" panose="00000400000000000000" pitchFamily="2" charset="-78"/>
              </a:rPr>
              <a:t>2-مذاکره برای دسترسی دائمی</a:t>
            </a:r>
            <a:br>
              <a:rPr lang="fa-IR" sz="2700" b="1" dirty="0">
                <a:cs typeface="B Nazanin" panose="00000400000000000000" pitchFamily="2" charset="-78"/>
              </a:rPr>
            </a:br>
            <a:br>
              <a:rPr lang="fa-IR" sz="2700" b="1" dirty="0">
                <a:cs typeface="B Nazanin" panose="00000400000000000000" pitchFamily="2" charset="-78"/>
              </a:rPr>
            </a:br>
            <a:r>
              <a:rPr lang="fa-IR" sz="2700" b="1" dirty="0">
                <a:cs typeface="B Nazanin" panose="00000400000000000000" pitchFamily="2" charset="-78"/>
              </a:rPr>
              <a:t>3-کاهش محدودیت </a:t>
            </a:r>
            <a:r>
              <a:rPr lang="en-US" sz="2700" b="1" dirty="0">
                <a:cs typeface="B Nazanin" panose="00000400000000000000" pitchFamily="2" charset="-78"/>
              </a:rPr>
              <a:t>DRM </a:t>
            </a:r>
            <a:r>
              <a:rPr lang="fa-IR" sz="2700" b="1" dirty="0">
                <a:cs typeface="B Nazanin" panose="00000400000000000000" pitchFamily="2" charset="-78"/>
              </a:rPr>
              <a:t>برای تجربه بهتر کاربران</a:t>
            </a:r>
            <a:br>
              <a:rPr lang="fa-IR" sz="2800" b="1" dirty="0">
                <a:cs typeface="B Nazanin" panose="00000400000000000000" pitchFamily="2" charset="-78"/>
              </a:rPr>
            </a:br>
            <a:br>
              <a:rPr lang="fa-IR" sz="2800" b="1" dirty="0">
                <a:cs typeface="B Nazanin" panose="00000400000000000000" pitchFamily="2" charset="-78"/>
              </a:rPr>
            </a:br>
            <a:r>
              <a:rPr lang="fa-IR" sz="4000" b="1" dirty="0">
                <a:cs typeface="B Nazanin" panose="00000400000000000000" pitchFamily="2" charset="-78"/>
              </a:rPr>
              <a:t>✅ </a:t>
            </a:r>
            <a:r>
              <a:rPr lang="fa-IR" sz="4000" b="1" dirty="0">
                <a:solidFill>
                  <a:schemeClr val="accent5"/>
                </a:solidFill>
                <a:cs typeface="B Nazanin" panose="00000400000000000000" pitchFamily="2" charset="-78"/>
              </a:rPr>
              <a:t>چرا باید محدودیت‌های </a:t>
            </a:r>
            <a:r>
              <a:rPr lang="en-US" sz="4000" b="1" dirty="0">
                <a:solidFill>
                  <a:schemeClr val="accent5"/>
                </a:solidFill>
                <a:cs typeface="B Nazanin" panose="00000400000000000000" pitchFamily="2" charset="-78"/>
              </a:rPr>
              <a:t>DRM </a:t>
            </a:r>
            <a:r>
              <a:rPr lang="fa-IR" sz="4000" b="1" dirty="0">
                <a:solidFill>
                  <a:schemeClr val="accent5"/>
                </a:solidFill>
                <a:cs typeface="B Nazanin" panose="00000400000000000000" pitchFamily="2" charset="-78"/>
              </a:rPr>
              <a:t> در کتابخانه ها کاهش یابد؟</a:t>
            </a:r>
            <a:br>
              <a:rPr lang="fa-IR" sz="2800" b="1" dirty="0">
                <a:cs typeface="B Nazanin" panose="00000400000000000000" pitchFamily="2" charset="-78"/>
              </a:rPr>
            </a:br>
            <a:r>
              <a:rPr lang="fa-IR" sz="2700" b="1" dirty="0">
                <a:cs typeface="B Nazanin" panose="00000400000000000000" pitchFamily="2" charset="-78"/>
              </a:rPr>
              <a:t>1-کاربران کتابخانه (دانشجویان، پژوهشگران) نیاز به دسترسی آسان و سریع دارند.</a:t>
            </a:r>
            <a:br>
              <a:rPr lang="fa-IR" sz="2700" b="1" dirty="0">
                <a:cs typeface="B Nazanin" panose="00000400000000000000" pitchFamily="2" charset="-78"/>
              </a:rPr>
            </a:br>
            <a:r>
              <a:rPr lang="fa-IR" sz="2700" b="1" dirty="0">
                <a:cs typeface="B Nazanin" panose="00000400000000000000" pitchFamily="2" charset="-78"/>
              </a:rPr>
              <a:t>2-محدودیت بیش‌ازحد باعث نارضایتی و کاهش استفاده از منابع می‌شود.</a:t>
            </a:r>
            <a:br>
              <a:rPr lang="fa-IR" sz="2700" b="1" dirty="0">
                <a:cs typeface="B Nazanin" panose="00000400000000000000" pitchFamily="2" charset="-78"/>
              </a:rPr>
            </a:br>
            <a:r>
              <a:rPr lang="fa-IR" sz="2700" b="1" dirty="0">
                <a:cs typeface="B Nazanin" panose="00000400000000000000" pitchFamily="2" charset="-78"/>
              </a:rPr>
              <a:t>3-بعضی محدودیت‌ها با خدمات کتابخانه مغایرت دارند (مثل امانت دیجیتال یا دسترس‌پذیری برای نابینایان).</a:t>
            </a:r>
            <a:endParaRPr lang="en-US" sz="2700" b="1" dirty="0">
              <a:cs typeface="B Nazanin" panose="00000400000000000000" pitchFamily="2" charset="-78"/>
            </a:endParaRPr>
          </a:p>
        </p:txBody>
      </p:sp>
    </p:spTree>
    <p:extLst>
      <p:ext uri="{BB962C8B-B14F-4D97-AF65-F5344CB8AC3E}">
        <p14:creationId xmlns:p14="http://schemas.microsoft.com/office/powerpoint/2010/main" val="34932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F0694-CB98-8F48-967B-99A6725EF1B4}"/>
              </a:ext>
            </a:extLst>
          </p:cNvPr>
          <p:cNvSpPr>
            <a:spLocks noGrp="1"/>
          </p:cNvSpPr>
          <p:nvPr>
            <p:ph type="title"/>
          </p:nvPr>
        </p:nvSpPr>
        <p:spPr>
          <a:xfrm>
            <a:off x="677334" y="609599"/>
            <a:ext cx="8596668" cy="4176889"/>
          </a:xfrm>
        </p:spPr>
        <p:txBody>
          <a:bodyPr/>
          <a:lstStyle/>
          <a:p>
            <a:pPr algn="ctr"/>
            <a:br>
              <a:rPr lang="fa-IR"/>
            </a:br>
            <a:r>
              <a:rPr lang="fa-IR"/>
              <a:t>گردآوری: </a:t>
            </a:r>
            <a:br>
              <a:rPr lang="fa-IR"/>
            </a:br>
            <a:r>
              <a:rPr lang="fa-IR"/>
              <a:t>کتابخانه </a:t>
            </a:r>
            <a:r>
              <a:rPr lang="fa-IR" dirty="0"/>
              <a:t>دانشکده پزشکی </a:t>
            </a:r>
            <a:br>
              <a:rPr lang="fa-IR" dirty="0"/>
            </a:br>
            <a:r>
              <a:rPr lang="fa-IR" dirty="0"/>
              <a:t>دانشگاه علوم پزشکی لرستان</a:t>
            </a:r>
            <a:br>
              <a:rPr lang="fa-IR" dirty="0"/>
            </a:br>
            <a:r>
              <a:rPr lang="fa-IR" dirty="0"/>
              <a:t> سال 1404</a:t>
            </a:r>
            <a:endParaRPr lang="en-US" dirty="0"/>
          </a:p>
        </p:txBody>
      </p:sp>
    </p:spTree>
    <p:extLst>
      <p:ext uri="{BB962C8B-B14F-4D97-AF65-F5344CB8AC3E}">
        <p14:creationId xmlns:p14="http://schemas.microsoft.com/office/powerpoint/2010/main" val="179133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31E9F-49A9-9110-42A8-F1037ABF6E82}"/>
              </a:ext>
            </a:extLst>
          </p:cNvPr>
          <p:cNvSpPr>
            <a:spLocks noGrp="1"/>
          </p:cNvSpPr>
          <p:nvPr>
            <p:ph type="title"/>
          </p:nvPr>
        </p:nvSpPr>
        <p:spPr>
          <a:xfrm>
            <a:off x="585216" y="585216"/>
            <a:ext cx="8522208" cy="5867400"/>
          </a:xfrm>
        </p:spPr>
        <p:txBody>
          <a:bodyPr/>
          <a:lstStyle/>
          <a:p>
            <a:pPr algn="ctr" rtl="1"/>
            <a:r>
              <a:rPr lang="en-US" dirty="0"/>
              <a:t>✅ </a:t>
            </a:r>
            <a:r>
              <a:rPr lang="fa-IR" b="1" dirty="0">
                <a:solidFill>
                  <a:schemeClr val="accent5"/>
                </a:solidFill>
                <a:cs typeface="B Nazanin" panose="00000400000000000000" pitchFamily="2" charset="-78"/>
              </a:rPr>
              <a:t>روش‌های کاهش محدودیت </a:t>
            </a:r>
            <a:r>
              <a:rPr lang="en-US" b="1" dirty="0">
                <a:solidFill>
                  <a:schemeClr val="accent5"/>
                </a:solidFill>
                <a:cs typeface="B Nazanin" panose="00000400000000000000" pitchFamily="2" charset="-78"/>
              </a:rPr>
              <a:t>DRM </a:t>
            </a:r>
            <a:r>
              <a:rPr lang="fa-IR" b="1" dirty="0">
                <a:solidFill>
                  <a:schemeClr val="accent5"/>
                </a:solidFill>
                <a:cs typeface="B Nazanin" panose="00000400000000000000" pitchFamily="2" charset="-78"/>
              </a:rPr>
              <a:t>در کتابخانه‌ها:</a:t>
            </a:r>
            <a:br>
              <a:rPr lang="fa-IR" dirty="0">
                <a:solidFill>
                  <a:schemeClr val="accent5"/>
                </a:solidFill>
                <a:cs typeface="B Nazanin" panose="00000400000000000000" pitchFamily="2" charset="-78"/>
              </a:rPr>
            </a:br>
            <a:br>
              <a:rPr lang="fa-IR" dirty="0">
                <a:solidFill>
                  <a:schemeClr val="accent5"/>
                </a:solidFill>
                <a:cs typeface="B Nazanin" panose="00000400000000000000" pitchFamily="2" charset="-78"/>
              </a:rPr>
            </a:br>
            <a:r>
              <a:rPr lang="fa-IR" sz="2400" b="1" dirty="0">
                <a:solidFill>
                  <a:schemeClr val="accent2"/>
                </a:solidFill>
                <a:cs typeface="B Nazanin" panose="00000400000000000000" pitchFamily="2" charset="-78"/>
              </a:rPr>
              <a:t>1-انتخاب ناشر یا پلتفرم با </a:t>
            </a:r>
            <a:r>
              <a:rPr lang="en-US" sz="2400" b="1" dirty="0">
                <a:solidFill>
                  <a:schemeClr val="accent2"/>
                </a:solidFill>
                <a:cs typeface="B Nazanin" panose="00000400000000000000" pitchFamily="2" charset="-78"/>
              </a:rPr>
              <a:t>DRM </a:t>
            </a:r>
            <a:r>
              <a:rPr lang="fa-IR" sz="2400" b="1" dirty="0">
                <a:solidFill>
                  <a:schemeClr val="accent2"/>
                </a:solidFill>
                <a:cs typeface="B Nazanin" panose="00000400000000000000" pitchFamily="2" charset="-78"/>
              </a:rPr>
              <a:t>سبک‌تر</a:t>
            </a: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2-استفاده از مدل‌های جایگزین </a:t>
            </a:r>
            <a:r>
              <a:rPr lang="en-US" sz="2400" b="1" dirty="0">
                <a:solidFill>
                  <a:schemeClr val="accent2"/>
                </a:solidFill>
                <a:cs typeface="B Nazanin" panose="00000400000000000000" pitchFamily="2" charset="-78"/>
              </a:rPr>
              <a:t>DRM</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3-. مذاکره با ناشر برای کاهش محدودیت‌ها</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4-استفاده از منابع </a:t>
            </a:r>
            <a:r>
              <a:rPr lang="en-US" sz="2400" b="1" dirty="0">
                <a:solidFill>
                  <a:schemeClr val="accent2"/>
                </a:solidFill>
                <a:cs typeface="B Nazanin" panose="00000400000000000000" pitchFamily="2" charset="-78"/>
              </a:rPr>
              <a:t>Open Access</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5-پیاده‌سازی سیستم‌های مدیریت یکپارچه(بعضی سیستم‌ها مثل </a:t>
            </a:r>
            <a:r>
              <a:rPr lang="en-US" sz="2400" b="1" dirty="0" err="1">
                <a:solidFill>
                  <a:schemeClr val="accent2"/>
                </a:solidFill>
                <a:cs typeface="B Nazanin" panose="00000400000000000000" pitchFamily="2" charset="-78"/>
              </a:rPr>
              <a:t>OverDrive</a:t>
            </a:r>
            <a:r>
              <a:rPr lang="en-US" sz="2400" b="1" dirty="0">
                <a:solidFill>
                  <a:schemeClr val="accent2"/>
                </a:solidFill>
                <a:cs typeface="B Nazanin" panose="00000400000000000000" pitchFamily="2" charset="-78"/>
              </a:rPr>
              <a:t> </a:t>
            </a:r>
            <a:r>
              <a:rPr lang="fa-IR" sz="2400" b="1" dirty="0">
                <a:solidFill>
                  <a:schemeClr val="accent2"/>
                </a:solidFill>
                <a:cs typeface="B Nazanin" panose="00000400000000000000" pitchFamily="2" charset="-78"/>
              </a:rPr>
              <a:t>یا </a:t>
            </a:r>
            <a:r>
              <a:rPr lang="en-US" sz="2400" b="1" dirty="0">
                <a:solidFill>
                  <a:schemeClr val="accent2"/>
                </a:solidFill>
                <a:cs typeface="B Nazanin" panose="00000400000000000000" pitchFamily="2" charset="-78"/>
              </a:rPr>
              <a:t>Libby، </a:t>
            </a:r>
            <a:r>
              <a:rPr lang="fa-IR" sz="2400" b="1" dirty="0">
                <a:solidFill>
                  <a:schemeClr val="accent2"/>
                </a:solidFill>
                <a:cs typeface="B Nazanin" panose="00000400000000000000" pitchFamily="2" charset="-78"/>
              </a:rPr>
              <a:t>مدل‌های </a:t>
            </a:r>
            <a:r>
              <a:rPr lang="en-US" sz="2400" b="1" dirty="0">
                <a:solidFill>
                  <a:schemeClr val="accent2"/>
                </a:solidFill>
                <a:cs typeface="B Nazanin" panose="00000400000000000000" pitchFamily="2" charset="-78"/>
              </a:rPr>
              <a:t>DRM </a:t>
            </a:r>
            <a:r>
              <a:rPr lang="fa-IR" sz="2400" b="1" dirty="0">
                <a:solidFill>
                  <a:schemeClr val="accent2"/>
                </a:solidFill>
                <a:cs typeface="B Nazanin" panose="00000400000000000000" pitchFamily="2" charset="-78"/>
              </a:rPr>
              <a:t>ساده‌تر برای امانت کتاب‌ها دارند.)</a:t>
            </a:r>
            <a:br>
              <a:rPr lang="fa-IR" dirty="0">
                <a:solidFill>
                  <a:schemeClr val="accent5"/>
                </a:solidFill>
                <a:cs typeface="B Nazanin" panose="00000400000000000000" pitchFamily="2" charset="-78"/>
              </a:rPr>
            </a:br>
            <a:endParaRPr lang="en-US"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3278196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A1C4D-7E74-02D1-145C-B14EAB05DF1B}"/>
              </a:ext>
            </a:extLst>
          </p:cNvPr>
          <p:cNvSpPr>
            <a:spLocks noGrp="1"/>
          </p:cNvSpPr>
          <p:nvPr>
            <p:ph type="title"/>
          </p:nvPr>
        </p:nvSpPr>
        <p:spPr>
          <a:xfrm>
            <a:off x="677334" y="609600"/>
            <a:ext cx="7908882" cy="6001512"/>
          </a:xfrm>
        </p:spPr>
        <p:txBody>
          <a:bodyPr>
            <a:normAutofit fontScale="90000"/>
          </a:bodyPr>
          <a:lstStyle/>
          <a:p>
            <a:pPr algn="r" rtl="1"/>
            <a:r>
              <a:rPr lang="en-US" dirty="0"/>
              <a:t>✅ </a:t>
            </a:r>
            <a:r>
              <a:rPr lang="fa-IR" sz="4000" b="1" dirty="0">
                <a:solidFill>
                  <a:schemeClr val="accent5"/>
                </a:solidFill>
                <a:cs typeface="B Nazanin" panose="00000400000000000000" pitchFamily="2" charset="-78"/>
              </a:rPr>
              <a:t>نکات مورد توجه </a:t>
            </a:r>
            <a:r>
              <a:rPr lang="en-US" sz="4000" b="1" dirty="0">
                <a:solidFill>
                  <a:schemeClr val="accent5"/>
                </a:solidFill>
                <a:cs typeface="B Nazanin" panose="00000400000000000000" pitchFamily="2" charset="-78"/>
              </a:rPr>
              <a:t>DRM </a:t>
            </a:r>
            <a:r>
              <a:rPr lang="fa-IR" sz="4000" b="1" dirty="0">
                <a:solidFill>
                  <a:schemeClr val="accent5"/>
                </a:solidFill>
                <a:cs typeface="B Nazanin" panose="00000400000000000000" pitchFamily="2" charset="-78"/>
              </a:rPr>
              <a:t> در مذاکره با ناشران:</a:t>
            </a:r>
            <a:br>
              <a:rPr lang="en-US" dirty="0">
                <a:solidFill>
                  <a:schemeClr val="accent5"/>
                </a:solidFill>
                <a:cs typeface="B Nazanin" panose="00000400000000000000" pitchFamily="2" charset="-78"/>
              </a:rPr>
            </a:br>
            <a:br>
              <a:rPr lang="en-US" dirty="0">
                <a:solidFill>
                  <a:schemeClr val="accent5"/>
                </a:solidFill>
                <a:cs typeface="B Nazanin" panose="00000400000000000000" pitchFamily="2" charset="-78"/>
              </a:rPr>
            </a:br>
            <a:r>
              <a:rPr lang="fa-IR" sz="2700" b="1" dirty="0">
                <a:solidFill>
                  <a:schemeClr val="accent2"/>
                </a:solidFill>
                <a:cs typeface="B Nazanin" panose="00000400000000000000" pitchFamily="2" charset="-78"/>
              </a:rPr>
              <a:t>1- درخواست امکان </a:t>
            </a:r>
            <a:r>
              <a:rPr lang="en-US" sz="2700" b="1" dirty="0">
                <a:solidFill>
                  <a:schemeClr val="accent2"/>
                </a:solidFill>
                <a:cs typeface="B Nazanin" panose="00000400000000000000" pitchFamily="2" charset="-78"/>
              </a:rPr>
              <a:t>Personal Copy </a:t>
            </a:r>
            <a:r>
              <a:rPr lang="fa-IR" sz="2700" b="1" dirty="0">
                <a:solidFill>
                  <a:schemeClr val="accent2"/>
                </a:solidFill>
                <a:cs typeface="B Nazanin" panose="00000400000000000000" pitchFamily="2" charset="-78"/>
              </a:rPr>
              <a:t>برای پژوهشگر</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2-تعیین حداکثر سطح دسترسی برای پرینت و دانلود</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3- استفاده از </a:t>
            </a:r>
            <a:r>
              <a:rPr lang="en-US" sz="2700" b="1" dirty="0">
                <a:solidFill>
                  <a:schemeClr val="accent2"/>
                </a:solidFill>
                <a:cs typeface="B Nazanin" panose="00000400000000000000" pitchFamily="2" charset="-78"/>
              </a:rPr>
              <a:t>DRM </a:t>
            </a:r>
            <a:r>
              <a:rPr lang="fa-IR" sz="2700" b="1" dirty="0">
                <a:solidFill>
                  <a:schemeClr val="accent2"/>
                </a:solidFill>
                <a:cs typeface="B Nazanin" panose="00000400000000000000" pitchFamily="2" charset="-78"/>
              </a:rPr>
              <a:t>مبتنی بر حقوق کاربر، نه محدودیت سخت‌گیرانه</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4-ذکر این موارد در بندهای قرارداد برای جلوگیری از اختلاف</a:t>
            </a:r>
            <a:br>
              <a:rPr lang="fa-IR" sz="2800" dirty="0">
                <a:solidFill>
                  <a:schemeClr val="accent2"/>
                </a:solidFill>
                <a:cs typeface="B Nazanin" panose="00000400000000000000" pitchFamily="2" charset="-78"/>
              </a:rPr>
            </a:br>
            <a:br>
              <a:rPr lang="fa-IR" sz="2800" dirty="0">
                <a:solidFill>
                  <a:schemeClr val="accent2"/>
                </a:solidFill>
                <a:cs typeface="B Nazanin" panose="00000400000000000000" pitchFamily="2" charset="-78"/>
              </a:rPr>
            </a:br>
            <a:r>
              <a:rPr lang="fa-IR" sz="2800" dirty="0">
                <a:solidFill>
                  <a:schemeClr val="accent2"/>
                </a:solidFill>
                <a:cs typeface="B Nazanin" panose="00000400000000000000" pitchFamily="2" charset="-78"/>
              </a:rPr>
              <a:t>✅ </a:t>
            </a:r>
            <a:r>
              <a:rPr lang="fa-IR" sz="4000" b="1" dirty="0">
                <a:solidFill>
                  <a:schemeClr val="accent5"/>
                </a:solidFill>
                <a:cs typeface="B Nazanin" panose="00000400000000000000" pitchFamily="2" charset="-78"/>
              </a:rPr>
              <a:t>درخواست‌های کلیدی در مذاکره:</a:t>
            </a:r>
            <a:br>
              <a:rPr lang="fa-IR" dirty="0">
                <a:solidFill>
                  <a:schemeClr val="accent5"/>
                </a:solidFill>
                <a:cs typeface="B Nazanin" panose="00000400000000000000" pitchFamily="2" charset="-78"/>
              </a:rPr>
            </a:br>
            <a:br>
              <a:rPr lang="fa-IR" sz="2700" dirty="0">
                <a:solidFill>
                  <a:schemeClr val="accent5"/>
                </a:solidFill>
                <a:cs typeface="B Nazanin" panose="00000400000000000000" pitchFamily="2" charset="-78"/>
              </a:rPr>
            </a:br>
            <a:r>
              <a:rPr lang="fa-IR" sz="2700" b="1" dirty="0">
                <a:solidFill>
                  <a:schemeClr val="accent2"/>
                </a:solidFill>
                <a:cs typeface="B Nazanin" panose="00000400000000000000" pitchFamily="2" charset="-78"/>
              </a:rPr>
              <a:t>1-دسترسی دائمی:منابع خریداری‌شده پس از پایان قرارداد همچنان در دسترس بماند.</a:t>
            </a:r>
            <a:br>
              <a:rPr lang="fa-IR" sz="2700" b="1" dirty="0">
                <a:solidFill>
                  <a:schemeClr val="accent2"/>
                </a:solidFill>
                <a:cs typeface="B Nazanin" panose="00000400000000000000" pitchFamily="2" charset="-78"/>
              </a:rPr>
            </a:br>
            <a:r>
              <a:rPr lang="fa-IR" sz="2700" b="1" dirty="0">
                <a:solidFill>
                  <a:schemeClr val="accent2"/>
                </a:solidFill>
                <a:cs typeface="B Nazanin" panose="00000400000000000000" pitchFamily="2" charset="-78"/>
              </a:rPr>
              <a:t>2-تحویل نسخه آرشیوی یا استفاده از سرویس‌هایی مثل </a:t>
            </a:r>
            <a:r>
              <a:rPr lang="en-US" sz="2700" b="1" dirty="0">
                <a:solidFill>
                  <a:schemeClr val="accent2"/>
                </a:solidFill>
                <a:cs typeface="B Nazanin" panose="00000400000000000000" pitchFamily="2" charset="-78"/>
              </a:rPr>
              <a:t>LOCKSS.</a:t>
            </a:r>
            <a:br>
              <a:rPr lang="fa-IR" dirty="0">
                <a:solidFill>
                  <a:schemeClr val="accent2"/>
                </a:solidFill>
                <a:cs typeface="B Nazanin" panose="00000400000000000000" pitchFamily="2" charset="-78"/>
              </a:rPr>
            </a:br>
            <a:br>
              <a:rPr lang="fa-IR" dirty="0">
                <a:solidFill>
                  <a:schemeClr val="accent5"/>
                </a:solidFill>
                <a:cs typeface="B Nazanin" panose="00000400000000000000" pitchFamily="2" charset="-78"/>
              </a:rPr>
            </a:br>
            <a:br>
              <a:rPr lang="fa-IR" dirty="0">
                <a:solidFill>
                  <a:schemeClr val="accent5"/>
                </a:solidFill>
                <a:cs typeface="B Nazanin" panose="00000400000000000000" pitchFamily="2" charset="-78"/>
              </a:rPr>
            </a:br>
            <a:endParaRPr lang="en-US" dirty="0">
              <a:solidFill>
                <a:schemeClr val="accent5"/>
              </a:solidFill>
              <a:cs typeface="B Nazanin" panose="00000400000000000000" pitchFamily="2" charset="-78"/>
            </a:endParaRPr>
          </a:p>
        </p:txBody>
      </p:sp>
    </p:spTree>
    <p:extLst>
      <p:ext uri="{BB962C8B-B14F-4D97-AF65-F5344CB8AC3E}">
        <p14:creationId xmlns:p14="http://schemas.microsoft.com/office/powerpoint/2010/main" val="877589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F2AEA-89F6-5D52-EA6A-C7C9F0D91AE2}"/>
              </a:ext>
            </a:extLst>
          </p:cNvPr>
          <p:cNvSpPr>
            <a:spLocks noGrp="1"/>
          </p:cNvSpPr>
          <p:nvPr>
            <p:ph type="title"/>
          </p:nvPr>
        </p:nvSpPr>
        <p:spPr>
          <a:xfrm>
            <a:off x="677334" y="850392"/>
            <a:ext cx="7405962" cy="5769864"/>
          </a:xfrm>
        </p:spPr>
        <p:txBody>
          <a:bodyPr/>
          <a:lstStyle/>
          <a:p>
            <a:pPr algn="r" rtl="1"/>
            <a:r>
              <a:rPr lang="fa-IR" sz="2400" b="1" dirty="0">
                <a:cs typeface="B Nazanin" panose="00000400000000000000" pitchFamily="2" charset="-78"/>
              </a:rPr>
              <a:t>3-کاهش محدودیت </a:t>
            </a:r>
            <a:r>
              <a:rPr lang="en-US" sz="2400" b="1" dirty="0">
                <a:cs typeface="B Nazanin" panose="00000400000000000000" pitchFamily="2" charset="-78"/>
              </a:rPr>
              <a:t>DRM</a:t>
            </a:r>
            <a:r>
              <a:rPr lang="fa-IR" sz="2400" b="1" dirty="0">
                <a:cs typeface="B Nazanin" panose="00000400000000000000" pitchFamily="2" charset="-78"/>
              </a:rPr>
              <a:t> شامل:</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-حداقل ۳ دستگاه برای هر کاربر.</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امکان دانلود آفلاین (۱۴ روز یا بیشتر).</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قابلیت پرینت ۱۰–۲۰٪ محتوا برای آموزش.</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 دسترس‌پذیری کامل برای نابینایان (قانون </a:t>
            </a:r>
            <a:r>
              <a:rPr lang="en-US" sz="2400" b="1" dirty="0">
                <a:cs typeface="B Nazanin" panose="00000400000000000000" pitchFamily="2" charset="-78"/>
              </a:rPr>
              <a:t>WCAG</a:t>
            </a:r>
            <a:r>
              <a:rPr lang="fa-IR" sz="2400" b="1" dirty="0">
                <a:cs typeface="B Nazanin" panose="00000400000000000000" pitchFamily="2" charset="-78"/>
              </a:rPr>
              <a:t>)</a:t>
            </a:r>
            <a:br>
              <a:rPr lang="en-US" sz="2400" b="1" dirty="0">
                <a:cs typeface="B Nazanin" panose="00000400000000000000" pitchFamily="2" charset="-78"/>
              </a:rPr>
            </a:br>
            <a:br>
              <a:rPr lang="en-US" sz="2400" b="1" dirty="0">
                <a:cs typeface="B Nazanin" panose="00000400000000000000" pitchFamily="2" charset="-78"/>
              </a:rPr>
            </a:br>
            <a:r>
              <a:rPr lang="fa-IR" sz="2400" b="1" dirty="0">
                <a:cs typeface="B Nazanin" panose="00000400000000000000" pitchFamily="2" charset="-78"/>
              </a:rPr>
              <a:t>- اطلاع‌رسانی تغییرات </a:t>
            </a:r>
            <a:r>
              <a:rPr lang="en-US" sz="2400" b="1" dirty="0">
                <a:cs typeface="B Nazanin" panose="00000400000000000000" pitchFamily="2" charset="-78"/>
              </a:rPr>
              <a:t>DRM </a:t>
            </a:r>
            <a:r>
              <a:rPr lang="fa-IR" sz="2400" b="1" dirty="0">
                <a:cs typeface="B Nazanin" panose="00000400000000000000" pitchFamily="2" charset="-78"/>
              </a:rPr>
              <a:t>حداقل ۳۰ روز قبل از اعمال</a:t>
            </a:r>
            <a:br>
              <a:rPr lang="fa-IR" dirty="0"/>
            </a:br>
            <a:endParaRPr lang="en-US" dirty="0"/>
          </a:p>
        </p:txBody>
      </p:sp>
    </p:spTree>
    <p:extLst>
      <p:ext uri="{BB962C8B-B14F-4D97-AF65-F5344CB8AC3E}">
        <p14:creationId xmlns:p14="http://schemas.microsoft.com/office/powerpoint/2010/main" val="1981196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6B902-B9C0-04AB-FA9B-EE00E4DF5126}"/>
              </a:ext>
            </a:extLst>
          </p:cNvPr>
          <p:cNvSpPr>
            <a:spLocks noGrp="1"/>
          </p:cNvSpPr>
          <p:nvPr>
            <p:ph type="title"/>
          </p:nvPr>
        </p:nvSpPr>
        <p:spPr>
          <a:xfrm>
            <a:off x="246888" y="374904"/>
            <a:ext cx="8421624" cy="5989320"/>
          </a:xfrm>
        </p:spPr>
        <p:txBody>
          <a:bodyPr/>
          <a:lstStyle/>
          <a:p>
            <a:pPr algn="ctr" rtl="1"/>
            <a:r>
              <a:rPr lang="fa-IR" sz="3200" dirty="0">
                <a:cs typeface="B Nazanin" panose="00000400000000000000" pitchFamily="2" charset="-78"/>
              </a:rPr>
              <a:t>    در ایران در زمینه (</a:t>
            </a:r>
            <a:r>
              <a:rPr lang="en-US" sz="3200" dirty="0">
                <a:cs typeface="B Nazanin" panose="00000400000000000000" pitchFamily="2" charset="-78"/>
              </a:rPr>
              <a:t>DRM</a:t>
            </a:r>
            <a:r>
              <a:rPr lang="fa-IR" sz="3200" dirty="0">
                <a:cs typeface="B Nazanin" panose="00000400000000000000" pitchFamily="2" charset="-78"/>
              </a:rPr>
              <a:t>)مدیریت حقوق دیجیتال چند    محدودیت و چالش مهم وجود دارد که هم به دلایل حقوقی و هم فنی ناشی می‌شوند:</a:t>
            </a:r>
            <a:br>
              <a:rPr lang="fa-IR" dirty="0">
                <a:cs typeface="B Nazanin" panose="00000400000000000000" pitchFamily="2" charset="-78"/>
              </a:rPr>
            </a:br>
            <a:br>
              <a:rPr lang="fa-IR" dirty="0">
                <a:cs typeface="B Nazanin" panose="00000400000000000000" pitchFamily="2" charset="-78"/>
              </a:rPr>
            </a:br>
            <a:r>
              <a:rPr lang="fa-IR" dirty="0">
                <a:solidFill>
                  <a:schemeClr val="accent5"/>
                </a:solidFill>
                <a:cs typeface="B Nazanin" panose="00000400000000000000" pitchFamily="2" charset="-78"/>
              </a:rPr>
              <a:t>✅ ۱</a:t>
            </a:r>
            <a:r>
              <a:rPr lang="fa-IR" b="1" dirty="0">
                <a:solidFill>
                  <a:schemeClr val="accent5"/>
                </a:solidFill>
                <a:cs typeface="B Nazanin" panose="00000400000000000000" pitchFamily="2" charset="-78"/>
              </a:rPr>
              <a:t>. محدودیت‌های حقوقی و قانونی</a:t>
            </a:r>
            <a:br>
              <a:rPr lang="fa-IR" dirty="0">
                <a:cs typeface="B Nazanin" panose="00000400000000000000" pitchFamily="2" charset="-78"/>
              </a:rPr>
            </a:br>
            <a:r>
              <a:rPr lang="fa-IR" sz="2400" b="1" dirty="0">
                <a:cs typeface="B Nazanin" panose="00000400000000000000" pitchFamily="2" charset="-78"/>
              </a:rPr>
              <a:t>-در ایران قانون کپی‌رایت به‌صورت بین‌المللی اجرا نمی‌شود، بنابراین مقررات مشخصی برای </a:t>
            </a:r>
            <a:r>
              <a:rPr lang="en-US" sz="2400" b="1" dirty="0">
                <a:cs typeface="B Nazanin" panose="00000400000000000000" pitchFamily="2" charset="-78"/>
              </a:rPr>
              <a:t>DRM </a:t>
            </a:r>
            <a:r>
              <a:rPr lang="fa-IR" sz="2400" b="1" dirty="0">
                <a:cs typeface="B Nazanin" panose="00000400000000000000" pitchFamily="2" charset="-78"/>
              </a:rPr>
              <a:t>و به‌طور رسمی وجود ندارد.</a:t>
            </a:r>
            <a:br>
              <a:rPr lang="fa-IR" sz="2400" b="1" dirty="0">
                <a:cs typeface="B Nazanin" panose="00000400000000000000" pitchFamily="2" charset="-78"/>
              </a:rPr>
            </a:br>
            <a:r>
              <a:rPr lang="fa-IR" sz="2400" b="1" dirty="0">
                <a:cs typeface="B Nazanin" panose="00000400000000000000" pitchFamily="2" charset="-78"/>
              </a:rPr>
              <a:t>-حق مؤلف داخلی:</a:t>
            </a:r>
            <a:br>
              <a:rPr lang="fa-IR" sz="2400" b="1" dirty="0">
                <a:cs typeface="B Nazanin" panose="00000400000000000000" pitchFamily="2" charset="-78"/>
              </a:rPr>
            </a:br>
            <a:r>
              <a:rPr lang="fa-IR" sz="2400" b="1" dirty="0">
                <a:cs typeface="B Nazanin" panose="00000400000000000000" pitchFamily="2" charset="-78"/>
              </a:rPr>
              <a:t>قوانین فعلی بیشتر بر چاپ و نشر سنتی تمرکز دارند و برای کتاب‌های الکترونیکی، موسیقی دیجیتال و منابع آنلاین چارچوب کاملی تعریف نشده است.</a:t>
            </a:r>
            <a:br>
              <a:rPr lang="fa-IR" sz="2400" b="1" dirty="0">
                <a:cs typeface="B Nazanin" panose="00000400000000000000" pitchFamily="2" charset="-78"/>
              </a:rPr>
            </a:br>
            <a:r>
              <a:rPr lang="fa-IR" sz="2400" b="1" dirty="0">
                <a:cs typeface="B Nazanin" panose="00000400000000000000" pitchFamily="2" charset="-78"/>
              </a:rPr>
              <a:t>-چالش در قراردادهای بین‌المللی:</a:t>
            </a:r>
            <a:br>
              <a:rPr lang="fa-IR" sz="2400" b="1" dirty="0">
                <a:cs typeface="B Nazanin" panose="00000400000000000000" pitchFamily="2" charset="-78"/>
              </a:rPr>
            </a:br>
            <a:r>
              <a:rPr lang="fa-IR" sz="2400" b="1" dirty="0">
                <a:cs typeface="B Nazanin" panose="00000400000000000000" pitchFamily="2" charset="-78"/>
              </a:rPr>
              <a:t>ناشران خارجی معمولاً درخواست پایبندی به قوانین جهانی کپی‌رایت دارند، ولی نبود الحاق ایران به معاهدات جهانی باعث ایجاد تضاد در قراردادها می‌شود.</a:t>
            </a:r>
            <a:endParaRPr lang="en-US" sz="2400" b="1" dirty="0">
              <a:cs typeface="B Nazanin" panose="00000400000000000000" pitchFamily="2" charset="-78"/>
            </a:endParaRPr>
          </a:p>
        </p:txBody>
      </p:sp>
    </p:spTree>
    <p:extLst>
      <p:ext uri="{BB962C8B-B14F-4D97-AF65-F5344CB8AC3E}">
        <p14:creationId xmlns:p14="http://schemas.microsoft.com/office/powerpoint/2010/main" val="274535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CECC1-B438-A78C-7F0B-56C50A8802D1}"/>
              </a:ext>
            </a:extLst>
          </p:cNvPr>
          <p:cNvSpPr>
            <a:spLocks noGrp="1"/>
          </p:cNvSpPr>
          <p:nvPr>
            <p:ph type="title"/>
          </p:nvPr>
        </p:nvSpPr>
        <p:spPr>
          <a:xfrm>
            <a:off x="429768" y="502920"/>
            <a:ext cx="8046720" cy="5897880"/>
          </a:xfrm>
        </p:spPr>
        <p:txBody>
          <a:bodyPr/>
          <a:lstStyle/>
          <a:p>
            <a:pPr algn="r" rtl="1"/>
            <a:r>
              <a:rPr lang="en-US" dirty="0"/>
              <a:t>✅ </a:t>
            </a:r>
            <a:r>
              <a:rPr lang="fa-IR" b="1" dirty="0">
                <a:solidFill>
                  <a:schemeClr val="accent5"/>
                </a:solidFill>
                <a:cs typeface="B Nazanin" panose="00000400000000000000" pitchFamily="2" charset="-78"/>
              </a:rPr>
              <a:t>۲. محدودیت‌های فنی</a:t>
            </a:r>
            <a:br>
              <a:rPr lang="fa-IR" sz="3200" b="1" dirty="0">
                <a:solidFill>
                  <a:schemeClr val="accent5"/>
                </a:solidFill>
                <a:cs typeface="B Nazanin" panose="00000400000000000000" pitchFamily="2" charset="-78"/>
              </a:rPr>
            </a:br>
            <a:br>
              <a:rPr lang="fa-IR" dirty="0"/>
            </a:br>
            <a:r>
              <a:rPr lang="fa-IR" sz="2400" b="1" dirty="0">
                <a:cs typeface="B Nazanin" panose="00000400000000000000" pitchFamily="2" charset="-78"/>
              </a:rPr>
              <a:t>-عدم استفاده گسترده از </a:t>
            </a:r>
            <a:r>
              <a:rPr lang="en-US" sz="2400" b="1" dirty="0">
                <a:cs typeface="B Nazanin" panose="00000400000000000000" pitchFamily="2" charset="-78"/>
              </a:rPr>
              <a:t>DRM </a:t>
            </a:r>
            <a:r>
              <a:rPr lang="fa-IR" sz="2400" b="1" dirty="0">
                <a:cs typeface="B Nazanin" panose="00000400000000000000" pitchFamily="2" charset="-78"/>
              </a:rPr>
              <a:t>استاندارد بین‌المللی:</a:t>
            </a:r>
            <a:br>
              <a:rPr lang="fa-IR" sz="2400" b="1" dirty="0">
                <a:cs typeface="B Nazanin" panose="00000400000000000000" pitchFamily="2" charset="-78"/>
              </a:rPr>
            </a:br>
            <a:r>
              <a:rPr lang="fa-IR" sz="2400" b="1" dirty="0">
                <a:cs typeface="B Nazanin" panose="00000400000000000000" pitchFamily="2" charset="-78"/>
              </a:rPr>
              <a:t>(سرویس‌هایی مثل </a:t>
            </a:r>
            <a:r>
              <a:rPr lang="en-US" sz="2400" b="1" dirty="0">
                <a:cs typeface="B Nazanin" panose="00000400000000000000" pitchFamily="2" charset="-78"/>
              </a:rPr>
              <a:t>Adobe DRM </a:t>
            </a:r>
            <a:r>
              <a:rPr lang="fa-IR" sz="2400" b="1" dirty="0">
                <a:cs typeface="B Nazanin" panose="00000400000000000000" pitchFamily="2" charset="-78"/>
              </a:rPr>
              <a:t>یا </a:t>
            </a:r>
            <a:r>
              <a:rPr lang="en-US" sz="2400" b="1" dirty="0" err="1">
                <a:cs typeface="B Nazanin" panose="00000400000000000000" pitchFamily="2" charset="-78"/>
              </a:rPr>
              <a:t>Readium</a:t>
            </a:r>
            <a:r>
              <a:rPr lang="en-US" sz="2400" b="1" dirty="0">
                <a:cs typeface="B Nazanin" panose="00000400000000000000" pitchFamily="2" charset="-78"/>
              </a:rPr>
              <a:t> LCP </a:t>
            </a:r>
            <a:r>
              <a:rPr lang="fa-IR" sz="2400" b="1" dirty="0">
                <a:cs typeface="B Nazanin" panose="00000400000000000000" pitchFamily="2" charset="-78"/>
              </a:rPr>
              <a:t>به دلیل تحریم‌ها و نبود زیرساخت بومی به‌طور کامل در ایران قابل‌استفاده نیستند.)</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-راهکارهای بومی </a:t>
            </a:r>
            <a:r>
              <a:rPr lang="en-US" sz="2400" b="1" dirty="0">
                <a:cs typeface="B Nazanin" panose="00000400000000000000" pitchFamily="2" charset="-78"/>
              </a:rPr>
              <a:t>DRM </a:t>
            </a:r>
            <a:r>
              <a:rPr lang="fa-IR" sz="2400" b="1" dirty="0">
                <a:cs typeface="B Nazanin" panose="00000400000000000000" pitchFamily="2" charset="-78"/>
              </a:rPr>
              <a:t>محدودند:</a:t>
            </a:r>
            <a:br>
              <a:rPr lang="fa-IR" sz="2400" b="1" dirty="0">
                <a:cs typeface="B Nazanin" panose="00000400000000000000" pitchFamily="2" charset="-78"/>
              </a:rPr>
            </a:br>
            <a:r>
              <a:rPr lang="fa-IR" sz="2400" b="1" dirty="0">
                <a:cs typeface="B Nazanin" panose="00000400000000000000" pitchFamily="2" charset="-78"/>
              </a:rPr>
              <a:t>(برخی پلتفرم‌های داخلی از </a:t>
            </a:r>
            <a:r>
              <a:rPr lang="en-US" sz="2400" b="1" dirty="0">
                <a:cs typeface="B Nazanin" panose="00000400000000000000" pitchFamily="2" charset="-78"/>
              </a:rPr>
              <a:t>DRM </a:t>
            </a:r>
            <a:r>
              <a:rPr lang="fa-IR" sz="2400" b="1" dirty="0">
                <a:cs typeface="B Nazanin" panose="00000400000000000000" pitchFamily="2" charset="-78"/>
              </a:rPr>
              <a:t>اختصاصی استفاده می‌کنند، اما این راهکارها معمولاً با نرم‌افزارها و استانداردهای جهانی سازگار نیستند.)</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-مشکل در آرشیو دائمی:</a:t>
            </a:r>
            <a:br>
              <a:rPr lang="fa-IR" sz="2400" b="1" dirty="0">
                <a:cs typeface="B Nazanin" panose="00000400000000000000" pitchFamily="2" charset="-78"/>
              </a:rPr>
            </a:br>
            <a:r>
              <a:rPr lang="fa-IR" sz="2400" b="1" dirty="0">
                <a:cs typeface="B Nazanin" panose="00000400000000000000" pitchFamily="2" charset="-78"/>
              </a:rPr>
              <a:t>(به دلیل وابستگی </a:t>
            </a:r>
            <a:r>
              <a:rPr lang="en-US" sz="2400" b="1" dirty="0">
                <a:cs typeface="B Nazanin" panose="00000400000000000000" pitchFamily="2" charset="-78"/>
              </a:rPr>
              <a:t>DRM </a:t>
            </a:r>
            <a:r>
              <a:rPr lang="fa-IR" sz="2400" b="1" dirty="0">
                <a:cs typeface="B Nazanin" panose="00000400000000000000" pitchFamily="2" charset="-78"/>
              </a:rPr>
              <a:t>به سرویس‌های خارجی، در صورت بسته‌شدن حساب کاربری یا قطع دسترسی، آرشیو بلندمدت منابع دشوار می‌شود.)</a:t>
            </a:r>
            <a:endParaRPr lang="en-US" sz="2400" b="1" dirty="0">
              <a:cs typeface="B Nazanin" panose="00000400000000000000" pitchFamily="2" charset="-78"/>
            </a:endParaRPr>
          </a:p>
        </p:txBody>
      </p:sp>
    </p:spTree>
    <p:extLst>
      <p:ext uri="{BB962C8B-B14F-4D97-AF65-F5344CB8AC3E}">
        <p14:creationId xmlns:p14="http://schemas.microsoft.com/office/powerpoint/2010/main" val="24248076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56715-6121-C64E-ED1C-8A81AF99749B}"/>
              </a:ext>
            </a:extLst>
          </p:cNvPr>
          <p:cNvSpPr>
            <a:spLocks noGrp="1"/>
          </p:cNvSpPr>
          <p:nvPr>
            <p:ph type="title"/>
          </p:nvPr>
        </p:nvSpPr>
        <p:spPr>
          <a:xfrm>
            <a:off x="731520" y="758952"/>
            <a:ext cx="7543800" cy="5358384"/>
          </a:xfrm>
        </p:spPr>
        <p:txBody>
          <a:bodyPr/>
          <a:lstStyle/>
          <a:p>
            <a:pPr algn="r" rtl="1"/>
            <a:br>
              <a:rPr lang="fa-IR" dirty="0">
                <a:cs typeface="B Nazanin" panose="00000400000000000000" pitchFamily="2" charset="-78"/>
              </a:rPr>
            </a:br>
            <a:r>
              <a:rPr lang="en-US" dirty="0">
                <a:cs typeface="B Nazanin" panose="00000400000000000000" pitchFamily="2" charset="-78"/>
              </a:rPr>
              <a:t>✅</a:t>
            </a:r>
            <a:r>
              <a:rPr lang="fa-IR" b="1" dirty="0">
                <a:solidFill>
                  <a:schemeClr val="accent5"/>
                </a:solidFill>
                <a:cs typeface="B Nazanin" panose="00000400000000000000" pitchFamily="2" charset="-78"/>
              </a:rPr>
              <a:t>۳. چالش‌های فرهنگی و اجرایی</a:t>
            </a:r>
            <a:br>
              <a:rPr lang="fa-IR" dirty="0">
                <a:cs typeface="B Nazanin" panose="00000400000000000000" pitchFamily="2" charset="-78"/>
              </a:rPr>
            </a:br>
            <a:r>
              <a:rPr lang="en-US" dirty="0">
                <a:cs typeface="B Nazanin" panose="00000400000000000000" pitchFamily="2" charset="-78"/>
              </a:rPr>
              <a:t> </a:t>
            </a:r>
            <a:br>
              <a:rPr lang="fa-IR" dirty="0"/>
            </a:br>
            <a:r>
              <a:rPr lang="fa-IR" sz="2400" b="1" dirty="0">
                <a:cs typeface="B Nazanin" panose="00000400000000000000" pitchFamily="2" charset="-78"/>
              </a:rPr>
              <a:t>(میزان رعایت کپی‌رایت پایین است:</a:t>
            </a:r>
            <a:br>
              <a:rPr lang="fa-IR" sz="2400" b="1" dirty="0">
                <a:cs typeface="B Nazanin" panose="00000400000000000000" pitchFamily="2" charset="-78"/>
              </a:rPr>
            </a:br>
            <a:r>
              <a:rPr lang="fa-IR" sz="2400" b="1" dirty="0">
                <a:cs typeface="B Nazanin" panose="00000400000000000000" pitchFamily="2" charset="-78"/>
              </a:rPr>
              <a:t>بسیاری از کاربران و حتی برخی مؤسسات بدون توجه به مجوز یا </a:t>
            </a:r>
            <a:r>
              <a:rPr lang="en-US" sz="2400" b="1" dirty="0">
                <a:cs typeface="B Nazanin" panose="00000400000000000000" pitchFamily="2" charset="-78"/>
              </a:rPr>
              <a:t>DRM </a:t>
            </a:r>
            <a:r>
              <a:rPr lang="fa-IR" sz="2400" b="1" dirty="0">
                <a:cs typeface="B Nazanin" panose="00000400000000000000" pitchFamily="2" charset="-78"/>
              </a:rPr>
              <a:t>از منابع استفاده می‌کنند.)</a:t>
            </a:r>
            <a:endParaRPr lang="en-US" sz="2400" b="1" dirty="0">
              <a:cs typeface="B Nazanin" panose="00000400000000000000" pitchFamily="2" charset="-78"/>
            </a:endParaRPr>
          </a:p>
        </p:txBody>
      </p:sp>
    </p:spTree>
    <p:extLst>
      <p:ext uri="{BB962C8B-B14F-4D97-AF65-F5344CB8AC3E}">
        <p14:creationId xmlns:p14="http://schemas.microsoft.com/office/powerpoint/2010/main" val="2629358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046CA-ADC7-B6F7-C6A2-55195AF1292B}"/>
              </a:ext>
            </a:extLst>
          </p:cNvPr>
          <p:cNvSpPr>
            <a:spLocks noGrp="1"/>
          </p:cNvSpPr>
          <p:nvPr>
            <p:ph type="title"/>
          </p:nvPr>
        </p:nvSpPr>
        <p:spPr>
          <a:xfrm>
            <a:off x="813816" y="832104"/>
            <a:ext cx="8238744" cy="5705856"/>
          </a:xfrm>
        </p:spPr>
        <p:txBody>
          <a:bodyPr>
            <a:normAutofit/>
          </a:bodyPr>
          <a:lstStyle/>
          <a:p>
            <a:pPr algn="ctr" rtl="1"/>
            <a:r>
              <a:rPr lang="fa-IR" sz="2400" b="1" dirty="0">
                <a:cs typeface="B Nazanin" panose="00000400000000000000" pitchFamily="2" charset="-78"/>
              </a:rPr>
              <a:t>در آخر بطور خلاصه می توان گفت :</a:t>
            </a:r>
            <a:br>
              <a:rPr lang="fa-IR" sz="2400" b="1" dirty="0">
                <a:cs typeface="B Nazanin" panose="00000400000000000000" pitchFamily="2" charset="-78"/>
              </a:rPr>
            </a:br>
            <a:r>
              <a:rPr lang="fa-IR" sz="2400" b="1" dirty="0">
                <a:cs typeface="B Nazanin" panose="00000400000000000000" pitchFamily="2" charset="-78"/>
              </a:rPr>
              <a:t>توزیع، اشتراک گذاری و تغییر غیرمجاز محتوای دیجیتال تحت پوشش قوانین کپی رایت قرار دارد، اما نظارت بر اینترنت برای جلوگیری از فعالیت های غیرقانونی یک چالش بزرگ محسوب می شود.</a:t>
            </a:r>
            <a:r>
              <a:rPr lang="en-US" sz="2400" b="1" dirty="0">
                <a:cs typeface="B Nazanin" panose="00000400000000000000" pitchFamily="2" charset="-78"/>
              </a:rPr>
              <a:t>DRM </a:t>
            </a:r>
            <a:r>
              <a:rPr lang="fa-IR" sz="2400" b="1" dirty="0">
                <a:cs typeface="B Nazanin" panose="00000400000000000000" pitchFamily="2" charset="-78"/>
              </a:rPr>
              <a:t>این مشکل را با ایجاد موانعی برای جلوگیری از سرقت محتوای دیجیتال حل میکند.    </a:t>
            </a:r>
            <a:br>
              <a:rPr lang="fa-IR" sz="2400" b="1" dirty="0">
                <a:cs typeface="B Nazanin" panose="00000400000000000000" pitchFamily="2" charset="-78"/>
              </a:rPr>
            </a:br>
            <a:br>
              <a:rPr lang="fa-IR" sz="2400" b="1" dirty="0">
                <a:cs typeface="B Nazanin" panose="00000400000000000000" pitchFamily="2" charset="-78"/>
              </a:rPr>
            </a:br>
            <a:r>
              <a:rPr lang="en-US" sz="2400" b="1" dirty="0">
                <a:cs typeface="B Nazanin" panose="00000400000000000000" pitchFamily="2" charset="-78"/>
              </a:rPr>
              <a:t>DRM </a:t>
            </a:r>
            <a:r>
              <a:rPr lang="fa-IR" sz="2400" b="1" dirty="0">
                <a:cs typeface="B Nazanin" panose="00000400000000000000" pitchFamily="2" charset="-78"/>
              </a:rPr>
              <a:t>معمولاً شامل استفاده از کدهایی هست که کپی کردن محتوا را محدود میکند یا تعداد دستگاه هایی که به یک محصول دسترسی دارن رو کاهش می دهد.            </a:t>
            </a: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تولیدکنندگان محتوا میتوانند از اپلیکیشن هایی برای اعمال محدودیت روی کاربران استفاده کنند یا رسانه های دیجیتال را رمزگذاری کنند که فقط افرادی که کلید رمزگشایی (</a:t>
            </a:r>
            <a:r>
              <a:rPr lang="en-US" sz="2400" b="1" dirty="0">
                <a:cs typeface="B Nazanin" panose="00000400000000000000" pitchFamily="2" charset="-78"/>
              </a:rPr>
              <a:t>Decryption Key</a:t>
            </a:r>
            <a:r>
              <a:rPr lang="fa-IR" sz="2400" b="1" dirty="0">
                <a:cs typeface="B Nazanin" panose="00000400000000000000" pitchFamily="2" charset="-78"/>
              </a:rPr>
              <a:t>)</a:t>
            </a:r>
            <a:r>
              <a:rPr lang="en-US" sz="2400" b="1" dirty="0">
                <a:cs typeface="B Nazanin" panose="00000400000000000000" pitchFamily="2" charset="-78"/>
              </a:rPr>
              <a:t> </a:t>
            </a:r>
            <a:r>
              <a:rPr lang="fa-IR" sz="2400" b="1" dirty="0">
                <a:cs typeface="B Nazanin" panose="00000400000000000000" pitchFamily="2" charset="-78"/>
              </a:rPr>
              <a:t>را دارند بتوانند به آن ها دسترسی داشته باشند. </a:t>
            </a:r>
            <a:endParaRPr lang="en-US" sz="2400" b="1" dirty="0">
              <a:cs typeface="B Nazanin" panose="00000400000000000000" pitchFamily="2" charset="-78"/>
            </a:endParaRPr>
          </a:p>
        </p:txBody>
      </p:sp>
    </p:spTree>
    <p:extLst>
      <p:ext uri="{BB962C8B-B14F-4D97-AF65-F5344CB8AC3E}">
        <p14:creationId xmlns:p14="http://schemas.microsoft.com/office/powerpoint/2010/main" val="127470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A1F3C-4858-52D4-4835-FA18C11E13FD}"/>
              </a:ext>
            </a:extLst>
          </p:cNvPr>
          <p:cNvSpPr>
            <a:spLocks noGrp="1"/>
          </p:cNvSpPr>
          <p:nvPr>
            <p:ph type="title"/>
          </p:nvPr>
        </p:nvSpPr>
        <p:spPr>
          <a:xfrm>
            <a:off x="1024078" y="960120"/>
            <a:ext cx="8350458" cy="5897880"/>
          </a:xfrm>
        </p:spPr>
        <p:txBody>
          <a:bodyPr>
            <a:normAutofit/>
          </a:bodyPr>
          <a:lstStyle/>
          <a:p>
            <a:pPr algn="justLow" rtl="1"/>
            <a:r>
              <a:rPr lang="fa-IR" dirty="0">
                <a:solidFill>
                  <a:schemeClr val="accent5"/>
                </a:solidFill>
                <a:cs typeface="B Nazanin" panose="00000400000000000000" pitchFamily="2" charset="-78"/>
              </a:rPr>
              <a:t>تعریف مجموعه دیجیتال؟</a:t>
            </a:r>
            <a:br>
              <a:rPr lang="fa-IR" dirty="0"/>
            </a:br>
            <a:br>
              <a:rPr lang="fa-IR" dirty="0"/>
            </a:br>
            <a:r>
              <a:rPr lang="fa-IR" sz="2400" b="1" dirty="0">
                <a:cs typeface="B Nazanin" panose="00000400000000000000" pitchFamily="2" charset="-78"/>
              </a:rPr>
              <a:t>مجموعه دیجیتال مجموعه ای ازمنابع علمی است که به صورت الکترونیکی ذخیره و دردسترس کاربران قرارمی گیرد.این منابع شامل کتابهای الکترونیکی ، مقالات علمی، پایان نامه ها،داده های پژوهشی و محتوای چندرسانه ای آموزشی هستند.</a:t>
            </a:r>
            <a:br>
              <a:rPr lang="fa-IR" sz="2400" b="1" dirty="0">
                <a:cs typeface="B Nazanin" panose="00000400000000000000" pitchFamily="2" charset="-78"/>
              </a:rPr>
            </a:br>
            <a:r>
              <a:rPr lang="fa-IR" sz="2400" b="1" dirty="0">
                <a:cs typeface="B Nazanin" panose="00000400000000000000" pitchFamily="2" charset="-78"/>
              </a:rPr>
              <a:t>هدف اصلی، دسترسی آسان،سریع وهمیشگی به منابع معتبروبه روزاست</a:t>
            </a:r>
            <a:endParaRPr lang="en-US" sz="2400" b="1" dirty="0">
              <a:cs typeface="B Nazanin" panose="00000400000000000000" pitchFamily="2" charset="-78"/>
            </a:endParaRPr>
          </a:p>
        </p:txBody>
      </p:sp>
      <p:sp>
        <p:nvSpPr>
          <p:cNvPr id="3" name="Content Placeholder 2">
            <a:extLst>
              <a:ext uri="{FF2B5EF4-FFF2-40B4-BE49-F238E27FC236}">
                <a16:creationId xmlns:a16="http://schemas.microsoft.com/office/drawing/2014/main" id="{E74F7274-6308-828D-1704-8326C3BC09CA}"/>
              </a:ext>
            </a:extLst>
          </p:cNvPr>
          <p:cNvSpPr>
            <a:spLocks noGrp="1"/>
          </p:cNvSpPr>
          <p:nvPr>
            <p:ph idx="1"/>
          </p:nvPr>
        </p:nvSpPr>
        <p:spPr>
          <a:xfrm>
            <a:off x="1014959" y="6858000"/>
            <a:ext cx="8596668" cy="3880773"/>
          </a:xfrm>
        </p:spPr>
        <p:txBody>
          <a:bodyPr/>
          <a:lstStyle/>
          <a:p>
            <a:endParaRPr lang="en-US"/>
          </a:p>
        </p:txBody>
      </p:sp>
    </p:spTree>
    <p:extLst>
      <p:ext uri="{BB962C8B-B14F-4D97-AF65-F5344CB8AC3E}">
        <p14:creationId xmlns:p14="http://schemas.microsoft.com/office/powerpoint/2010/main" val="198592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10C95-4266-D32F-A713-46A4D50BA918}"/>
              </a:ext>
            </a:extLst>
          </p:cNvPr>
          <p:cNvSpPr>
            <a:spLocks noGrp="1"/>
          </p:cNvSpPr>
          <p:nvPr>
            <p:ph type="title"/>
          </p:nvPr>
        </p:nvSpPr>
        <p:spPr>
          <a:xfrm>
            <a:off x="677334" y="786384"/>
            <a:ext cx="8596668" cy="6071616"/>
          </a:xfrm>
        </p:spPr>
        <p:txBody>
          <a:bodyPr>
            <a:normAutofit/>
          </a:bodyPr>
          <a:lstStyle/>
          <a:p>
            <a:pPr algn="justLow" rtl="1"/>
            <a:r>
              <a:rPr lang="fa-IR" b="1" dirty="0">
                <a:solidFill>
                  <a:schemeClr val="accent5"/>
                </a:solidFill>
                <a:cs typeface="B Nazanin" panose="00000400000000000000" pitchFamily="2" charset="-78"/>
              </a:rPr>
              <a:t>مزایای مجموعه های دیجیتال</a:t>
            </a:r>
            <a:br>
              <a:rPr lang="fa-IR" dirty="0">
                <a:solidFill>
                  <a:schemeClr val="accent4"/>
                </a:solidFill>
              </a:rPr>
            </a:br>
            <a:br>
              <a:rPr lang="fa-IR" dirty="0"/>
            </a:br>
            <a:br>
              <a:rPr lang="fa-IR" sz="2400" b="1" dirty="0">
                <a:cs typeface="B Nazanin" panose="00000400000000000000" pitchFamily="2" charset="-78"/>
              </a:rPr>
            </a:br>
            <a:br>
              <a:rPr lang="fa-IR" sz="2400" b="1" dirty="0">
                <a:cs typeface="B Nazanin" panose="00000400000000000000" pitchFamily="2" charset="-78"/>
              </a:rPr>
            </a:br>
            <a:r>
              <a:rPr lang="fa-IR" sz="2400" b="1" dirty="0">
                <a:cs typeface="B Nazanin" panose="00000400000000000000" pitchFamily="2" charset="-78"/>
              </a:rPr>
              <a:t>-دسترسی فوری و همزمان چند کاربر</a:t>
            </a:r>
            <a:br>
              <a:rPr lang="fa-IR" sz="2400" b="1" dirty="0">
                <a:cs typeface="B Nazanin" panose="00000400000000000000" pitchFamily="2" charset="-78"/>
              </a:rPr>
            </a:br>
            <a:r>
              <a:rPr lang="fa-IR" sz="2400" b="1" dirty="0">
                <a:cs typeface="B Nazanin" panose="00000400000000000000" pitchFamily="2" charset="-78"/>
              </a:rPr>
              <a:t>-کاهش هزینه ها و نیاز به فضای فیزیکی کمتر</a:t>
            </a:r>
            <a:br>
              <a:rPr lang="fa-IR" sz="2400" b="1" dirty="0">
                <a:cs typeface="B Nazanin" panose="00000400000000000000" pitchFamily="2" charset="-78"/>
              </a:rPr>
            </a:br>
            <a:r>
              <a:rPr lang="fa-IR" sz="2400" b="1" dirty="0">
                <a:cs typeface="B Nazanin" panose="00000400000000000000" pitchFamily="2" charset="-78"/>
              </a:rPr>
              <a:t>-اشتراک گذاری دانش و همکاری علمی</a:t>
            </a:r>
            <a:br>
              <a:rPr lang="fa-IR" sz="2400" b="1" dirty="0">
                <a:cs typeface="B Nazanin" panose="00000400000000000000" pitchFamily="2" charset="-78"/>
              </a:rPr>
            </a:br>
            <a:r>
              <a:rPr lang="fa-IR" sz="2400" b="1" dirty="0">
                <a:cs typeface="B Nazanin" panose="00000400000000000000" pitchFamily="2" charset="-78"/>
              </a:rPr>
              <a:t>-ارتقای کیفیت پژوهش با استفاده از منابع معتبر بین المللی</a:t>
            </a:r>
            <a:endParaRPr lang="en-US" sz="2400" b="1" dirty="0">
              <a:cs typeface="B Nazanin" panose="00000400000000000000" pitchFamily="2" charset="-78"/>
            </a:endParaRPr>
          </a:p>
        </p:txBody>
      </p:sp>
      <p:sp>
        <p:nvSpPr>
          <p:cNvPr id="3" name="Content Placeholder 2">
            <a:extLst>
              <a:ext uri="{FF2B5EF4-FFF2-40B4-BE49-F238E27FC236}">
                <a16:creationId xmlns:a16="http://schemas.microsoft.com/office/drawing/2014/main" id="{ECD4A033-6EB7-2A09-A255-312CE68E7CA0}"/>
              </a:ext>
            </a:extLst>
          </p:cNvPr>
          <p:cNvSpPr>
            <a:spLocks noGrp="1"/>
          </p:cNvSpPr>
          <p:nvPr>
            <p:ph idx="1"/>
          </p:nvPr>
        </p:nvSpPr>
        <p:spPr>
          <a:xfrm flipV="1">
            <a:off x="677334" y="7188590"/>
            <a:ext cx="8596668" cy="562707"/>
          </a:xfrm>
        </p:spPr>
        <p:txBody>
          <a:bodyPr/>
          <a:lstStyle/>
          <a:p>
            <a:endParaRPr lang="en-US" dirty="0"/>
          </a:p>
        </p:txBody>
      </p:sp>
    </p:spTree>
    <p:extLst>
      <p:ext uri="{BB962C8B-B14F-4D97-AF65-F5344CB8AC3E}">
        <p14:creationId xmlns:p14="http://schemas.microsoft.com/office/powerpoint/2010/main" val="1309017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48323-EF9B-7601-D156-586F91B048B9}"/>
              </a:ext>
            </a:extLst>
          </p:cNvPr>
          <p:cNvSpPr>
            <a:spLocks noGrp="1"/>
          </p:cNvSpPr>
          <p:nvPr>
            <p:ph type="title"/>
          </p:nvPr>
        </p:nvSpPr>
        <p:spPr>
          <a:xfrm>
            <a:off x="0" y="0"/>
            <a:ext cx="12192000" cy="6857999"/>
          </a:xfrm>
        </p:spPr>
        <p:txBody>
          <a:bodyPr>
            <a:normAutofit/>
          </a:bodyPr>
          <a:lstStyle/>
          <a:p>
            <a:pPr algn="ctr" rtl="1"/>
            <a:r>
              <a:rPr lang="fa-IR" b="1" dirty="0">
                <a:solidFill>
                  <a:srgbClr val="FF0000"/>
                </a:solidFill>
                <a:cs typeface="B Nazanin" panose="00000400000000000000" pitchFamily="2" charset="-78"/>
              </a:rPr>
              <a:t>        </a:t>
            </a:r>
            <a:br>
              <a:rPr lang="fa-IR" b="1" dirty="0">
                <a:solidFill>
                  <a:srgbClr val="FF0000"/>
                </a:solidFill>
                <a:cs typeface="B Nazanin" panose="00000400000000000000" pitchFamily="2" charset="-78"/>
              </a:rPr>
            </a:br>
            <a:r>
              <a:rPr lang="fa-IR" b="1" dirty="0">
                <a:solidFill>
                  <a:srgbClr val="FF0000"/>
                </a:solidFill>
                <a:cs typeface="B Nazanin" panose="00000400000000000000" pitchFamily="2" charset="-78"/>
              </a:rPr>
              <a:t>                مدیریت حقوق دیجیتال </a:t>
            </a:r>
            <a:r>
              <a:rPr lang="en-US" b="1" dirty="0">
                <a:solidFill>
                  <a:srgbClr val="FF0000"/>
                </a:solidFill>
                <a:cs typeface="B Nazanin" panose="00000400000000000000" pitchFamily="2" charset="-78"/>
              </a:rPr>
              <a:t>(DRM) </a:t>
            </a:r>
            <a:r>
              <a:rPr lang="fa-IR" b="1" dirty="0">
                <a:solidFill>
                  <a:srgbClr val="FF0000"/>
                </a:solidFill>
                <a:cs typeface="B Nazanin" panose="00000400000000000000" pitchFamily="2" charset="-78"/>
              </a:rPr>
              <a:t>چیست؟</a:t>
            </a:r>
            <a:br>
              <a:rPr lang="en-US" dirty="0">
                <a:solidFill>
                  <a:srgbClr val="FF0000"/>
                </a:solidFill>
              </a:rPr>
            </a:br>
            <a:br>
              <a:rPr lang="en-US" dirty="0">
                <a:solidFill>
                  <a:srgbClr val="FF0000"/>
                </a:solidFill>
              </a:rPr>
            </a:br>
            <a:endParaRPr lang="en-US" dirty="0">
              <a:solidFill>
                <a:srgbClr val="FF0000"/>
              </a:solidFill>
            </a:endParaRPr>
          </a:p>
        </p:txBody>
      </p:sp>
      <p:sp>
        <p:nvSpPr>
          <p:cNvPr id="3" name="Content Placeholder 2">
            <a:extLst>
              <a:ext uri="{FF2B5EF4-FFF2-40B4-BE49-F238E27FC236}">
                <a16:creationId xmlns:a16="http://schemas.microsoft.com/office/drawing/2014/main" id="{7677AB14-D704-16BB-15DA-0DD3F5B3934B}"/>
              </a:ext>
            </a:extLst>
          </p:cNvPr>
          <p:cNvSpPr>
            <a:spLocks noGrp="1"/>
          </p:cNvSpPr>
          <p:nvPr>
            <p:ph idx="1"/>
          </p:nvPr>
        </p:nvSpPr>
        <p:spPr>
          <a:xfrm>
            <a:off x="0" y="1280160"/>
            <a:ext cx="9144000" cy="5577840"/>
          </a:xfrm>
        </p:spPr>
        <p:txBody>
          <a:bodyPr>
            <a:normAutofit/>
          </a:bodyPr>
          <a:lstStyle/>
          <a:p>
            <a:pPr algn="r" rtl="1"/>
            <a:r>
              <a:rPr lang="fa-IR" sz="2400" b="1" dirty="0">
                <a:solidFill>
                  <a:schemeClr val="accent2"/>
                </a:solidFill>
                <a:cs typeface="B Nazanin" panose="00000400000000000000" pitchFamily="2" charset="-78"/>
              </a:rPr>
              <a:t>مجموعه‌ای از فناوری‌ها، پروتکل‌ها و سیاست‌هاست که برای محافظت از محتوای دیجیتال در برابر دسترسی غیرمجاز، کپی غیرقانونی، و سوءاستفاده به کار می‌رود.</a:t>
            </a:r>
          </a:p>
          <a:p>
            <a:pPr algn="r" rtl="1"/>
            <a:r>
              <a:rPr lang="fa-IR" sz="2400" b="1" dirty="0">
                <a:solidFill>
                  <a:schemeClr val="accent2"/>
                </a:solidFill>
                <a:cs typeface="B Nazanin" panose="00000400000000000000" pitchFamily="2" charset="-78"/>
              </a:rPr>
              <a:t>مثال‌ها:</a:t>
            </a:r>
          </a:p>
          <a:p>
            <a:pPr algn="r" rtl="1"/>
            <a:r>
              <a:rPr lang="fa-IR" sz="2400" b="1" dirty="0">
                <a:solidFill>
                  <a:schemeClr val="accent2"/>
                </a:solidFill>
                <a:cs typeface="B Nazanin" panose="00000400000000000000" pitchFamily="2" charset="-78"/>
              </a:rPr>
              <a:t>-محتوای کتاب الکترونیکی </a:t>
            </a:r>
            <a:r>
              <a:rPr lang="en-US" sz="2400" b="1" dirty="0">
                <a:solidFill>
                  <a:schemeClr val="accent2"/>
                </a:solidFill>
                <a:cs typeface="B Nazanin" panose="00000400000000000000" pitchFamily="2" charset="-78"/>
              </a:rPr>
              <a:t>(E-book) </a:t>
            </a:r>
            <a:r>
              <a:rPr lang="fa-IR" sz="2400" b="1" dirty="0">
                <a:solidFill>
                  <a:schemeClr val="accent2"/>
                </a:solidFill>
                <a:cs typeface="B Nazanin" panose="00000400000000000000" pitchFamily="2" charset="-78"/>
              </a:rPr>
              <a:t>که فقط روی اپلیکیشن رسمی باز می‌شود.</a:t>
            </a:r>
            <a:endParaRPr lang="en-US" sz="2400" b="1" dirty="0">
              <a:solidFill>
                <a:schemeClr val="accent2"/>
              </a:solidFill>
              <a:cs typeface="B Nazanin" panose="00000400000000000000" pitchFamily="2" charset="-78"/>
            </a:endParaRPr>
          </a:p>
          <a:p>
            <a:pPr algn="r" rtl="1"/>
            <a:r>
              <a:rPr lang="en-US" sz="2400" b="1" dirty="0">
                <a:solidFill>
                  <a:schemeClr val="accent2"/>
                </a:solidFill>
                <a:cs typeface="B Nazanin" panose="00000400000000000000" pitchFamily="2" charset="-78"/>
              </a:rPr>
              <a:t>-</a:t>
            </a:r>
            <a:r>
              <a:rPr lang="fa-IR" sz="2400" b="1" dirty="0">
                <a:solidFill>
                  <a:schemeClr val="accent2"/>
                </a:solidFill>
                <a:cs typeface="B Nazanin" panose="00000400000000000000" pitchFamily="2" charset="-78"/>
              </a:rPr>
              <a:t>فیلم‌های </a:t>
            </a:r>
            <a:r>
              <a:rPr lang="en-US" sz="2400" b="1" dirty="0">
                <a:solidFill>
                  <a:schemeClr val="accent2"/>
                </a:solidFill>
                <a:cs typeface="B Nazanin" panose="00000400000000000000" pitchFamily="2" charset="-78"/>
              </a:rPr>
              <a:t>VOD </a:t>
            </a:r>
            <a:r>
              <a:rPr lang="fa-IR" sz="2400" b="1" dirty="0">
                <a:solidFill>
                  <a:schemeClr val="accent2"/>
                </a:solidFill>
                <a:cs typeface="B Nazanin" panose="00000400000000000000" pitchFamily="2" charset="-78"/>
              </a:rPr>
              <a:t>که امکان دانلود و اشتراک‌گذاری ندارند.</a:t>
            </a:r>
            <a:endParaRPr lang="en-US" sz="2400" b="1" dirty="0">
              <a:solidFill>
                <a:schemeClr val="accent2"/>
              </a:solidFill>
              <a:cs typeface="B Nazanin" panose="00000400000000000000" pitchFamily="2" charset="-78"/>
            </a:endParaRPr>
          </a:p>
          <a:p>
            <a:pPr algn="r" rtl="1"/>
            <a:r>
              <a:rPr lang="en-US" sz="2400" b="1" dirty="0">
                <a:solidFill>
                  <a:schemeClr val="accent2"/>
                </a:solidFill>
                <a:cs typeface="B Nazanin" panose="00000400000000000000" pitchFamily="2" charset="-78"/>
              </a:rPr>
              <a:t>-</a:t>
            </a:r>
            <a:r>
              <a:rPr lang="fa-IR" sz="2400" b="1" dirty="0">
                <a:solidFill>
                  <a:schemeClr val="accent2"/>
                </a:solidFill>
                <a:cs typeface="B Nazanin" panose="00000400000000000000" pitchFamily="2" charset="-78"/>
              </a:rPr>
              <a:t>نرم‌افزارهایی که برای اجرا نیاز به اتصال به اینترنت یا احراز هویت دارند.</a:t>
            </a:r>
          </a:p>
          <a:p>
            <a:pPr algn="r" rtl="1"/>
            <a:r>
              <a:rPr lang="fa-IR" sz="2400" b="1" dirty="0">
                <a:solidFill>
                  <a:schemeClr val="accent2"/>
                </a:solidFill>
                <a:cs typeface="B Nazanin" panose="00000400000000000000" pitchFamily="2" charset="-78"/>
              </a:rPr>
              <a:t>رمزگذاری محتوا</a:t>
            </a:r>
          </a:p>
          <a:p>
            <a:pPr algn="r" rtl="1"/>
            <a:r>
              <a:rPr lang="fa-IR" sz="2400" b="1" dirty="0">
                <a:solidFill>
                  <a:schemeClr val="accent2"/>
                </a:solidFill>
                <a:cs typeface="B Nazanin" panose="00000400000000000000" pitchFamily="2" charset="-78"/>
              </a:rPr>
              <a:t>کنترل دسترسی (چه کسی، چه زمانی، روی چه دستگاهی)</a:t>
            </a:r>
          </a:p>
          <a:p>
            <a:pPr algn="r" rtl="1"/>
            <a:r>
              <a:rPr lang="fa-IR" sz="2400" b="1" dirty="0">
                <a:solidFill>
                  <a:schemeClr val="accent2"/>
                </a:solidFill>
                <a:cs typeface="B Nazanin" panose="00000400000000000000" pitchFamily="2" charset="-78"/>
              </a:rPr>
              <a:t>محدودیت در چاپ، کپی یا اشتراک‌گذاری</a:t>
            </a:r>
          </a:p>
          <a:p>
            <a:pPr algn="r" rtl="1"/>
            <a:endParaRPr lang="en-US" dirty="0">
              <a:solidFill>
                <a:schemeClr val="accent1"/>
              </a:solidFill>
            </a:endParaRPr>
          </a:p>
        </p:txBody>
      </p:sp>
    </p:spTree>
    <p:extLst>
      <p:ext uri="{BB962C8B-B14F-4D97-AF65-F5344CB8AC3E}">
        <p14:creationId xmlns:p14="http://schemas.microsoft.com/office/powerpoint/2010/main" val="3343821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E8B73-664E-738F-EC5F-6707776B9A6D}"/>
              </a:ext>
            </a:extLst>
          </p:cNvPr>
          <p:cNvSpPr>
            <a:spLocks noGrp="1"/>
          </p:cNvSpPr>
          <p:nvPr>
            <p:ph type="title"/>
          </p:nvPr>
        </p:nvSpPr>
        <p:spPr>
          <a:xfrm>
            <a:off x="438912" y="896112"/>
            <a:ext cx="8835090" cy="5961888"/>
          </a:xfrm>
        </p:spPr>
        <p:txBody>
          <a:bodyPr/>
          <a:lstStyle/>
          <a:p>
            <a:pPr algn="r" rtl="1"/>
            <a:r>
              <a:rPr lang="fa-IR" dirty="0">
                <a:solidFill>
                  <a:schemeClr val="accent5"/>
                </a:solidFill>
                <a:cs typeface="B Nazanin" panose="00000400000000000000" pitchFamily="2" charset="-78"/>
              </a:rPr>
              <a:t>چه کسانی از مدیریت حقوق دیجیتال استفاده می کنند؟</a:t>
            </a:r>
            <a:br>
              <a:rPr lang="fa-IR" dirty="0">
                <a:solidFill>
                  <a:schemeClr val="accent5"/>
                </a:solidFill>
              </a:rPr>
            </a:br>
            <a:br>
              <a:rPr lang="fa-IR" dirty="0">
                <a:solidFill>
                  <a:schemeClr val="accent5"/>
                </a:solidFill>
              </a:rPr>
            </a:br>
            <a:br>
              <a:rPr lang="fa-IR" dirty="0">
                <a:solidFill>
                  <a:schemeClr val="accent5"/>
                </a:solidFill>
              </a:rPr>
            </a:br>
            <a:r>
              <a:rPr lang="fa-IR" sz="2400" b="1" dirty="0">
                <a:solidFill>
                  <a:schemeClr val="accent2"/>
                </a:solidFill>
                <a:cs typeface="B Nazanin" panose="00000400000000000000" pitchFamily="2" charset="-78"/>
              </a:rPr>
              <a:t>-</a:t>
            </a:r>
            <a:r>
              <a:rPr lang="fa-IR" sz="2400" b="1" dirty="0">
                <a:solidFill>
                  <a:schemeClr val="accent5"/>
                </a:solidFill>
                <a:cs typeface="B Nazanin" panose="00000400000000000000" pitchFamily="2" charset="-78"/>
              </a:rPr>
              <a:t> </a:t>
            </a:r>
            <a:r>
              <a:rPr lang="fa-IR" sz="2400" b="1" dirty="0">
                <a:solidFill>
                  <a:schemeClr val="accent2"/>
                </a:solidFill>
                <a:cs typeface="B Nazanin" panose="00000400000000000000" pitchFamily="2" charset="-78"/>
              </a:rPr>
              <a:t>سازندگان سخت‌افزار</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 ناشران</a:t>
            </a:r>
            <a:br>
              <a:rPr lang="fa-IR" sz="2400" b="1" dirty="0">
                <a:solidFill>
                  <a:schemeClr val="accent2"/>
                </a:solidFill>
                <a:cs typeface="B Nazanin" panose="00000400000000000000" pitchFamily="2" charset="-78"/>
              </a:rPr>
            </a:br>
            <a:br>
              <a:rPr lang="fa-IR" sz="2400" b="1" dirty="0">
                <a:solidFill>
                  <a:schemeClr val="accent2"/>
                </a:solidFill>
                <a:cs typeface="B Nazanin" panose="00000400000000000000" pitchFamily="2" charset="-78"/>
              </a:rPr>
            </a:br>
            <a:r>
              <a:rPr lang="fa-IR" sz="2400" b="1" dirty="0">
                <a:solidFill>
                  <a:schemeClr val="accent2"/>
                </a:solidFill>
                <a:cs typeface="B Nazanin" panose="00000400000000000000" pitchFamily="2" charset="-78"/>
              </a:rPr>
              <a:t>- دارندگان حق تکثیر</a:t>
            </a:r>
            <a:br>
              <a:rPr lang="fa-IR" sz="2400" b="1" dirty="0">
                <a:solidFill>
                  <a:schemeClr val="accent2"/>
                </a:solidFill>
                <a:cs typeface="B Nazanin" panose="00000400000000000000" pitchFamily="2" charset="-78"/>
              </a:rPr>
            </a:br>
            <a:br>
              <a:rPr lang="fa-IR" dirty="0"/>
            </a:br>
            <a:endParaRPr lang="en-US" dirty="0"/>
          </a:p>
        </p:txBody>
      </p:sp>
    </p:spTree>
    <p:extLst>
      <p:ext uri="{BB962C8B-B14F-4D97-AF65-F5344CB8AC3E}">
        <p14:creationId xmlns:p14="http://schemas.microsoft.com/office/powerpoint/2010/main" val="164358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CACA-F8CF-231C-4F87-0F2FBD03CF01}"/>
              </a:ext>
            </a:extLst>
          </p:cNvPr>
          <p:cNvSpPr>
            <a:spLocks noGrp="1"/>
          </p:cNvSpPr>
          <p:nvPr>
            <p:ph type="title"/>
          </p:nvPr>
        </p:nvSpPr>
        <p:spPr>
          <a:xfrm>
            <a:off x="492369" y="356616"/>
            <a:ext cx="8605911" cy="6501384"/>
          </a:xfrm>
        </p:spPr>
        <p:txBody>
          <a:bodyPr/>
          <a:lstStyle/>
          <a:p>
            <a:pPr algn="ctr"/>
            <a:br>
              <a:rPr lang="fa-IR" b="1" dirty="0">
                <a:solidFill>
                  <a:schemeClr val="accent5"/>
                </a:solidFill>
                <a:cs typeface="B Nazanin" panose="00000400000000000000" pitchFamily="2" charset="-78"/>
              </a:rPr>
            </a:br>
            <a:r>
              <a:rPr lang="fa-IR" b="1" dirty="0">
                <a:solidFill>
                  <a:schemeClr val="accent5"/>
                </a:solidFill>
                <a:cs typeface="B Nazanin" panose="00000400000000000000" pitchFamily="2" charset="-78"/>
              </a:rPr>
              <a:t>کمپانی های بزرگی که از مدیریت حقوق دیجیتال استفاده می‌کنند:</a:t>
            </a:r>
            <a:br>
              <a:rPr lang="fa-IR" b="1" dirty="0">
                <a:solidFill>
                  <a:schemeClr val="accent5"/>
                </a:solidFill>
                <a:cs typeface="B Nazanin" panose="00000400000000000000" pitchFamily="2" charset="-78"/>
              </a:rPr>
            </a:br>
            <a:br>
              <a:rPr lang="fa-IR" b="1" dirty="0">
                <a:solidFill>
                  <a:schemeClr val="accent5"/>
                </a:solidFill>
                <a:cs typeface="B Nazanin" panose="00000400000000000000" pitchFamily="2" charset="-78"/>
              </a:rPr>
            </a:br>
            <a:r>
              <a:rPr lang="fa-IR" sz="2400" b="1" dirty="0">
                <a:solidFill>
                  <a:schemeClr val="accent2"/>
                </a:solidFill>
                <a:cs typeface="B Nazanin" panose="00000400000000000000" pitchFamily="2" charset="-78"/>
              </a:rPr>
              <a:t>بسیاری از کمپانی‌های بزرگ از سیستم‌ها و نرم‌افزارهای مدیریت محتوای دیجیتال برای مدیریت و انتشار محتوای خود استفاده می‌کنند. این سیستم‌ها به آن‌ها کمک می‌کنند تا محتوا را به طور موثر و سازمان ‌یافته منتشر کنند و فرآیندهای مدیریت محتوا را تسهیل کنند. برخی از کمپانی‌های بزرگ که به طور گسترده از سیستم‌های مدیریت محتوای دیجیتال استفاده می‌کنند عبارتنداز:                                                                                                           </a:t>
            </a:r>
            <a:endParaRPr lang="en-US" sz="2400" b="1" dirty="0">
              <a:solidFill>
                <a:schemeClr val="accent2"/>
              </a:solidFill>
              <a:cs typeface="B Nazanin" panose="00000400000000000000" pitchFamily="2" charset="-78"/>
            </a:endParaRPr>
          </a:p>
        </p:txBody>
      </p:sp>
    </p:spTree>
    <p:extLst>
      <p:ext uri="{BB962C8B-B14F-4D97-AF65-F5344CB8AC3E}">
        <p14:creationId xmlns:p14="http://schemas.microsoft.com/office/powerpoint/2010/main" val="422825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1E4AD-9F6A-7F08-B484-37B8C59B6C41}"/>
              </a:ext>
            </a:extLst>
          </p:cNvPr>
          <p:cNvSpPr>
            <a:spLocks noGrp="1"/>
          </p:cNvSpPr>
          <p:nvPr>
            <p:ph type="title"/>
          </p:nvPr>
        </p:nvSpPr>
        <p:spPr>
          <a:xfrm>
            <a:off x="1316736" y="932688"/>
            <a:ext cx="7653528" cy="5925312"/>
          </a:xfrm>
        </p:spPr>
        <p:txBody>
          <a:bodyPr>
            <a:normAutofit/>
          </a:bodyPr>
          <a:lstStyle/>
          <a:p>
            <a:pPr algn="r" rtl="1"/>
            <a:r>
              <a:rPr lang="fa-IR" sz="2400" b="1" dirty="0">
                <a:cs typeface="B Nazanin" panose="00000400000000000000" pitchFamily="2" charset="-78"/>
              </a:rPr>
              <a:t>والت دیزنی </a:t>
            </a:r>
            <a:r>
              <a:rPr lang="en-US" sz="2400" b="1" dirty="0">
                <a:cs typeface="B Nazanin" panose="00000400000000000000" pitchFamily="2" charset="-78"/>
              </a:rPr>
              <a:t>Walt Disney</a:t>
            </a:r>
            <a:r>
              <a:rPr lang="fa-IR" sz="2400" b="1" dirty="0">
                <a:cs typeface="B Nazanin" panose="00000400000000000000" pitchFamily="2" charset="-78"/>
              </a:rPr>
              <a:t> </a:t>
            </a:r>
            <a:br>
              <a:rPr lang="en-US" sz="2400" b="1" dirty="0">
                <a:cs typeface="B Nazanin" panose="00000400000000000000" pitchFamily="2" charset="-78"/>
              </a:rPr>
            </a:br>
            <a:r>
              <a:rPr lang="fa-IR" sz="2400" b="1" dirty="0">
                <a:cs typeface="B Nazanin" panose="00000400000000000000" pitchFamily="2" charset="-78"/>
              </a:rPr>
              <a:t>بی‌بی‌سی   </a:t>
            </a:r>
            <a:r>
              <a:rPr lang="en-US" sz="2400" b="1" dirty="0">
                <a:cs typeface="B Nazanin" panose="00000400000000000000" pitchFamily="2" charset="-78"/>
              </a:rPr>
              <a:t>BBC</a:t>
            </a:r>
            <a:br>
              <a:rPr lang="en-US" sz="2400" b="1" dirty="0">
                <a:cs typeface="B Nazanin" panose="00000400000000000000" pitchFamily="2" charset="-78"/>
              </a:rPr>
            </a:br>
            <a:r>
              <a:rPr lang="fa-IR" sz="2400" b="1" dirty="0">
                <a:cs typeface="B Nazanin" panose="00000400000000000000" pitchFamily="2" charset="-78"/>
              </a:rPr>
              <a:t>فوربز     </a:t>
            </a:r>
            <a:r>
              <a:rPr lang="en-US" sz="2400" b="1" dirty="0">
                <a:cs typeface="B Nazanin" panose="00000400000000000000" pitchFamily="2" charset="-78"/>
              </a:rPr>
              <a:t>Forbes</a:t>
            </a:r>
            <a:r>
              <a:rPr lang="fa-IR" sz="2400" b="1" dirty="0">
                <a:cs typeface="B Nazanin" panose="00000400000000000000" pitchFamily="2" charset="-78"/>
              </a:rPr>
              <a:t> </a:t>
            </a:r>
            <a:br>
              <a:rPr lang="en-US" sz="2400" b="1" dirty="0">
                <a:cs typeface="B Nazanin" panose="00000400000000000000" pitchFamily="2" charset="-78"/>
              </a:rPr>
            </a:br>
            <a:r>
              <a:rPr lang="fa-IR" sz="2400" b="1" dirty="0">
                <a:cs typeface="B Nazanin" panose="00000400000000000000" pitchFamily="2" charset="-78"/>
              </a:rPr>
              <a:t>مایکروسافت </a:t>
            </a:r>
            <a:r>
              <a:rPr lang="en-US" sz="2400" b="1" dirty="0">
                <a:cs typeface="B Nazanin" panose="00000400000000000000" pitchFamily="2" charset="-78"/>
              </a:rPr>
              <a:t>Microsoft</a:t>
            </a:r>
            <a:br>
              <a:rPr lang="en-US" sz="2400" b="1" dirty="0">
                <a:cs typeface="B Nazanin" panose="00000400000000000000" pitchFamily="2" charset="-78"/>
              </a:rPr>
            </a:br>
            <a:r>
              <a:rPr lang="fa-IR" sz="2400" b="1" dirty="0">
                <a:cs typeface="B Nazanin" panose="00000400000000000000" pitchFamily="2" charset="-78"/>
              </a:rPr>
              <a:t>سونی </a:t>
            </a:r>
            <a:r>
              <a:rPr lang="en-US" sz="2400" b="1" dirty="0">
                <a:cs typeface="B Nazanin" panose="00000400000000000000" pitchFamily="2" charset="-78"/>
              </a:rPr>
              <a:t>Sony</a:t>
            </a:r>
            <a:br>
              <a:rPr lang="en-US" sz="2400" b="1" dirty="0">
                <a:cs typeface="B Nazanin" panose="00000400000000000000" pitchFamily="2" charset="-78"/>
              </a:rPr>
            </a:br>
            <a:r>
              <a:rPr lang="fa-IR" sz="2400" b="1" dirty="0">
                <a:cs typeface="B Nazanin" panose="00000400000000000000" pitchFamily="2" charset="-78"/>
              </a:rPr>
              <a:t>نایک </a:t>
            </a:r>
            <a:r>
              <a:rPr lang="en-US" sz="2400" b="1" dirty="0">
                <a:cs typeface="B Nazanin" panose="00000400000000000000" pitchFamily="2" charset="-78"/>
              </a:rPr>
              <a:t>Nike</a:t>
            </a:r>
            <a:br>
              <a:rPr lang="en-US" sz="2400" b="1" dirty="0">
                <a:cs typeface="B Nazanin" panose="00000400000000000000" pitchFamily="2" charset="-78"/>
              </a:rPr>
            </a:br>
            <a:r>
              <a:rPr lang="fa-IR" sz="2400" b="1" dirty="0">
                <a:cs typeface="B Nazanin" panose="00000400000000000000" pitchFamily="2" charset="-78"/>
              </a:rPr>
              <a:t>آپل </a:t>
            </a:r>
            <a:r>
              <a:rPr lang="en-US" sz="2400" b="1" dirty="0">
                <a:cs typeface="B Nazanin" panose="00000400000000000000" pitchFamily="2" charset="-78"/>
              </a:rPr>
              <a:t>Apple</a:t>
            </a:r>
            <a:br>
              <a:rPr lang="en-US" sz="2400" b="1" dirty="0">
                <a:cs typeface="B Nazanin" panose="00000400000000000000" pitchFamily="2" charset="-78"/>
              </a:rPr>
            </a:br>
            <a:r>
              <a:rPr lang="fa-IR" sz="2400" b="1" dirty="0">
                <a:cs typeface="B Nazanin" panose="00000400000000000000" pitchFamily="2" charset="-78"/>
              </a:rPr>
              <a:t>فیسبوک </a:t>
            </a:r>
            <a:r>
              <a:rPr lang="en-US" sz="2400" b="1" dirty="0">
                <a:cs typeface="B Nazanin" panose="00000400000000000000" pitchFamily="2" charset="-78"/>
              </a:rPr>
              <a:t>Facebook</a:t>
            </a:r>
            <a:br>
              <a:rPr lang="en-US" sz="2400" b="1" dirty="0">
                <a:cs typeface="B Nazanin" panose="00000400000000000000" pitchFamily="2" charset="-78"/>
              </a:rPr>
            </a:br>
            <a:r>
              <a:rPr lang="fa-IR" sz="2400" b="1" dirty="0">
                <a:cs typeface="B Nazanin" panose="00000400000000000000" pitchFamily="2" charset="-78"/>
              </a:rPr>
              <a:t>گوگل </a:t>
            </a:r>
            <a:r>
              <a:rPr lang="en-US" sz="2400" b="1" dirty="0">
                <a:cs typeface="B Nazanin" panose="00000400000000000000" pitchFamily="2" charset="-78"/>
              </a:rPr>
              <a:t>Google</a:t>
            </a:r>
            <a:br>
              <a:rPr lang="en-US" sz="2400" b="1" dirty="0">
                <a:cs typeface="B Nazanin" panose="00000400000000000000" pitchFamily="2" charset="-78"/>
              </a:rPr>
            </a:br>
            <a:r>
              <a:rPr lang="fa-IR" sz="2400" b="1" dirty="0">
                <a:cs typeface="B Nazanin" panose="00000400000000000000" pitchFamily="2" charset="-78"/>
              </a:rPr>
              <a:t>آمازون </a:t>
            </a:r>
            <a:r>
              <a:rPr lang="en-US" sz="2400" b="1" dirty="0">
                <a:cs typeface="B Nazanin" panose="00000400000000000000" pitchFamily="2" charset="-78"/>
              </a:rPr>
              <a:t>Amazon</a:t>
            </a:r>
          </a:p>
        </p:txBody>
      </p:sp>
    </p:spTree>
    <p:extLst>
      <p:ext uri="{BB962C8B-B14F-4D97-AF65-F5344CB8AC3E}">
        <p14:creationId xmlns:p14="http://schemas.microsoft.com/office/powerpoint/2010/main" val="3010723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BF5871-CDF9-9437-A711-56453DA9D15B}"/>
              </a:ext>
            </a:extLst>
          </p:cNvPr>
          <p:cNvSpPr>
            <a:spLocks noGrp="1"/>
          </p:cNvSpPr>
          <p:nvPr>
            <p:ph idx="1"/>
          </p:nvPr>
        </p:nvSpPr>
        <p:spPr>
          <a:xfrm>
            <a:off x="0" y="365124"/>
            <a:ext cx="9509760" cy="6492875"/>
          </a:xfrm>
        </p:spPr>
        <p:txBody>
          <a:bodyPr/>
          <a:lstStyle/>
          <a:p>
            <a:pPr algn="r" rtl="1"/>
            <a:r>
              <a:rPr lang="fa-IR" sz="3200" b="1" dirty="0">
                <a:solidFill>
                  <a:schemeClr val="accent5"/>
                </a:solidFill>
                <a:cs typeface="B Nazanin" panose="00000400000000000000" pitchFamily="2" charset="-78"/>
              </a:rPr>
              <a:t>-</a:t>
            </a:r>
            <a:r>
              <a:rPr lang="fa-IR" sz="3600" b="1" dirty="0">
                <a:solidFill>
                  <a:schemeClr val="accent5"/>
                </a:solidFill>
                <a:cs typeface="B Nazanin" panose="00000400000000000000" pitchFamily="2" charset="-78"/>
              </a:rPr>
              <a:t>ویژگی‌های کلیدی </a:t>
            </a:r>
            <a:r>
              <a:rPr lang="en-US" sz="3600" b="1" dirty="0">
                <a:solidFill>
                  <a:schemeClr val="accent5"/>
                </a:solidFill>
                <a:cs typeface="B Nazanin" panose="00000400000000000000" pitchFamily="2" charset="-78"/>
              </a:rPr>
              <a:t>DRM:</a:t>
            </a:r>
            <a:endParaRPr lang="fa-IR" sz="3600" b="1" dirty="0">
              <a:solidFill>
                <a:schemeClr val="accent5"/>
              </a:solidFill>
              <a:cs typeface="B Nazanin" panose="00000400000000000000" pitchFamily="2" charset="-78"/>
            </a:endParaRPr>
          </a:p>
          <a:p>
            <a:pPr algn="r" rtl="1"/>
            <a:endParaRPr lang="fa-IR" dirty="0"/>
          </a:p>
          <a:p>
            <a:pPr algn="r" rtl="1"/>
            <a:r>
              <a:rPr lang="fa-IR" sz="2400" b="1" dirty="0">
                <a:solidFill>
                  <a:schemeClr val="accent2"/>
                </a:solidFill>
                <a:cs typeface="B Nazanin" panose="00000400000000000000" pitchFamily="2" charset="-78"/>
              </a:rPr>
              <a:t>رمزگذاری محتوا</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کنترل دسترسی (چه کسی، چه زمانی، روی چه دستگاهی)</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محدودیت در چاپ، کپی یا اشتراک‌گذاری</a:t>
            </a:r>
          </a:p>
          <a:p>
            <a:pPr algn="r" rtl="1"/>
            <a:endParaRPr lang="fa-IR" sz="2400" b="1" dirty="0">
              <a:solidFill>
                <a:schemeClr val="accent2"/>
              </a:solidFill>
              <a:cs typeface="B Nazanin" panose="00000400000000000000" pitchFamily="2" charset="-78"/>
            </a:endParaRPr>
          </a:p>
          <a:p>
            <a:pPr algn="r" rtl="1"/>
            <a:r>
              <a:rPr lang="fa-IR" sz="2400" b="1" dirty="0">
                <a:solidFill>
                  <a:schemeClr val="accent2"/>
                </a:solidFill>
                <a:cs typeface="B Nazanin" panose="00000400000000000000" pitchFamily="2" charset="-78"/>
              </a:rPr>
              <a:t>پیگیری استفاده </a:t>
            </a:r>
            <a:r>
              <a:rPr lang="en-US" sz="2400" b="1" dirty="0">
                <a:solidFill>
                  <a:schemeClr val="accent2"/>
                </a:solidFill>
                <a:cs typeface="B Nazanin" panose="00000400000000000000" pitchFamily="2" charset="-78"/>
              </a:rPr>
              <a:t>“Usage Tracking”</a:t>
            </a:r>
          </a:p>
        </p:txBody>
      </p:sp>
    </p:spTree>
    <p:extLst>
      <p:ext uri="{BB962C8B-B14F-4D97-AF65-F5344CB8AC3E}">
        <p14:creationId xmlns:p14="http://schemas.microsoft.com/office/powerpoint/2010/main" val="20748010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632</TotalTime>
  <Words>1707</Words>
  <Application>Microsoft Office PowerPoint</Application>
  <PresentationFormat>Widescreen</PresentationFormat>
  <Paragraphs>43</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B Nazanin</vt:lpstr>
      <vt:lpstr>Calibri</vt:lpstr>
      <vt:lpstr>Trebuchet MS</vt:lpstr>
      <vt:lpstr>Wingdings 3</vt:lpstr>
      <vt:lpstr>Facet</vt:lpstr>
      <vt:lpstr>مدیریت حقوق دیجیتال   DRM Digital Rights Management </vt:lpstr>
      <vt:lpstr> گردآوری:  کتابخانه دانشکده پزشکی  دانشگاه علوم پزشکی لرستان  سال 1404</vt:lpstr>
      <vt:lpstr>تعریف مجموعه دیجیتال؟  مجموعه دیجیتال مجموعه ای ازمنابع علمی است که به صورت الکترونیکی ذخیره و دردسترس کاربران قرارمی گیرد.این منابع شامل کتابهای الکترونیکی ، مقالات علمی، پایان نامه ها،داده های پژوهشی و محتوای چندرسانه ای آموزشی هستند. هدف اصلی، دسترسی آسان،سریع وهمیشگی به منابع معتبروبه روزاست</vt:lpstr>
      <vt:lpstr>مزایای مجموعه های دیجیتال    -دسترسی فوری و همزمان چند کاربر -کاهش هزینه ها و نیاز به فضای فیزیکی کمتر -اشتراک گذاری دانش و همکاری علمی -ارتقای کیفیت پژوهش با استفاده از منابع معتبر بین المللی</vt:lpstr>
      <vt:lpstr>                         مدیریت حقوق دیجیتال (DRM) چیست؟  </vt:lpstr>
      <vt:lpstr>چه کسانی از مدیریت حقوق دیجیتال استفاده می کنند؟   - سازندگان سخت‌افزار  - ناشران  - دارندگان حق تکثیر  </vt:lpstr>
      <vt:lpstr> کمپانی های بزرگی که از مدیریت حقوق دیجیتال استفاده می‌کنند:  بسیاری از کمپانی‌های بزرگ از سیستم‌ها و نرم‌افزارهای مدیریت محتوای دیجیتال برای مدیریت و انتشار محتوای خود استفاده می‌کنند. این سیستم‌ها به آن‌ها کمک می‌کنند تا محتوا را به طور موثر و سازمان ‌یافته منتشر کنند و فرآیندهای مدیریت محتوا را تسهیل کنند. برخی از کمپانی‌های بزرگ که به طور گسترده از سیستم‌های مدیریت محتوای دیجیتال استفاده می‌کنند عبارتنداز:                                                                                                           </vt:lpstr>
      <vt:lpstr>والت دیزنی Walt Disney  بی‌بی‌سی   BBC فوربز     Forbes  مایکروسافت Microsoft سونی Sony نایک Nike آپل Apple فیسبوک Facebook گوگل Google آمازون Amazon</vt:lpstr>
      <vt:lpstr>PowerPoint Presentation</vt:lpstr>
      <vt:lpstr>مزایاDRM:    -جلوگیری از سرقت محتوا و نقض کپی‌رایت   -تضمین درآمد تولیدکنندگان محتوا   -امکان پیاده‌سازی مدل‌های اشتراکی و اجاره‌ای  </vt:lpstr>
      <vt:lpstr>معایبDRM:  -محدود کردن تجربه کاربر (مثلاً عدم امکان استفاده آفلاین)  -پیچیدگی در پیاده‌سازی و هزینه‌ی نگهداری  -مشکلات قانونی در برخی کشورها</vt:lpstr>
      <vt:lpstr>نقش مدیریت حقوق دیجیتال در حوزه‌ی کتابداری :  این مدیریت در حوزه‌ی کتابداری دیجیتال و کتابخانه‌ها نقش بسیار مهمی دارند، مخصوصاً با رشد منابع الکترونیکی مثل کتاب‌های دیجیتال، پایگاه‌های داده علمی و محتوای چندرسانه‌ای.  مثالهایی از کاربرد این مدیریت در کتابخانه ها شامل:  1-در زمینه  کتاب‌های الکترونیکی s E-book : ناشران معمولاً کتاب‌های الکترونیکی را با DRM ارائه می‌کنند تا:   -تعداد دفعات دانلود یا چاپ محدود شود.  -کتاب فقط روی یک دستگاه یا اپلیکیشن مشخص قابل استفاده باشد.   </vt:lpstr>
      <vt:lpstr>- دوره‌ی امانت"Loan Period "کنترل شود (مثلاً 14 روز).  2-کنترل استفاده از پایگاه‌های داده علمی و مقالات  دسترسی کاربران به پایگاه‌هایی مانند IEEE, Springer, Elsevier از طریق IPهای دانشگاه یا اکانت کاربری کنترل می‌شود.  این پایگاه‌ها معمولاً در قرارداد مشخص می‌کنند:  1-چند کاربر همزمان مجاز به استفاده هستند. 2-اجازه‌ی ذخیره‌سازی یا چاپ چه میزان داده وجود دارد.   </vt:lpstr>
      <vt:lpstr>یک کاربرد مهم این مدیریت در کتابخانه های عمومی و دانشگاهی:   در سرویس‌هایی مثل Overdrive یا Libby، کاربران می‌توانند کتاب الکترونیکی امانت بگیرند؛ این امانت با DRM کنترل می‌شود تا بعد از پایان زمان، فایل دیگر قابل استفاده نباشد</vt:lpstr>
      <vt:lpstr>مشکلات کتابخانه ها در استفاده از DRM:  1-هزینه‌ی بالا برای تمدید اشتراک پایگاه‌ها 2-محدودیت‌های شدید DRM برای کاربران (مثل عدم امکان پرینت یا ذخیره)  3-خطر قفل شدن محتوا (Content Lock-in) اگر  DRM ارائه‌دهنده تغییر کند یا سرویس تعطیل شود 4-قوانین حقوق نشر و مالکیت معنوی که کتابخانه باید رعایت کند  ✅ راهکارها: 1-استفاده از DRM سبک‌تر برای دسترسی راحت‌تر کاربران 2- حرکت به سمت منابع Open Access برای کاهش محدودیت‌ها</vt:lpstr>
      <vt:lpstr>مزایای استفاده از Open Access  1-استفاده از مجلات و کتاب‌های Open Access برای کاهش هزینه و رفع محدودیت DRM.  2-کاهش محدودیت DRM و امکان استفاده آفلاین.  3- دسترسی مادام‌العمر "Perpetual Access" به منابع کلیدی.  </vt:lpstr>
      <vt:lpstr>تعریف منابع open access  پایگاه های دسترسی آزاد یا Open access به پایگاه هایی گفته می شود که منظور انتشار و در دسترس قرار دادن منابع و داده های علمی به صورت رایگان مشغول به فعالیت هستند. کاربران اینگونه پایگاه های اطلاعاتی برای انتشار مقالات علمی خود و یا دریافت نتایج دیگر پژوهش ها و داده های خام آنها نیاز به پرداخت هیچگونه هزینه های ندارند.  اسامی تعدادی از پایگاههای open access   DOAJ(Directory of Open Access Journals) NCBI(Open Access Data Sources) BASE(Bielefeld Academic Search Engine)</vt:lpstr>
      <vt:lpstr>چرا DRM در کتابخانه‌ها مهم است؟  بدلیل تأثیری که  بر دسترسی بیشتر  کاربران وکاهش  هزینه‌ها دارد.  مراحل پیاده‌سازی DRMدر کتابخانه‌ها (گام‌به‌گام)  ✔️ تحلیل نیازها) منابع پرمصرف، بودجه، مدل مناسب.( ✔️ انتخاب ابزار DRM(ابزارهای با محدودیت کمتر) ✔️ یکپارچه‌سازی با سیستم کتابخانه ✔️ آموزش کاربران ✔️ نظارت و گزارش‌دهی</vt:lpstr>
      <vt:lpstr>پیشنهادات استراتژیک برای آینده:  1-حرکت به سمت Open Access  2-مذاکره برای دسترسی دائمی  3-کاهش محدودیت DRM برای تجربه بهتر کاربران  ✅ چرا باید محدودیت‌های DRM  در کتابخانه ها کاهش یابد؟ 1-کاربران کتابخانه (دانشجویان، پژوهشگران) نیاز به دسترسی آسان و سریع دارند. 2-محدودیت بیش‌ازحد باعث نارضایتی و کاهش استفاده از منابع می‌شود. 3-بعضی محدودیت‌ها با خدمات کتابخانه مغایرت دارند (مثل امانت دیجیتال یا دسترس‌پذیری برای نابینایان).</vt:lpstr>
      <vt:lpstr>✅ روش‌های کاهش محدودیت DRM در کتابخانه‌ها:  1-انتخاب ناشر یا پلتفرم با DRM سبک‌تر 2-استفاده از مدل‌های جایگزین DRM  3-. مذاکره با ناشر برای کاهش محدودیت‌ها  4-استفاده از منابع Open Access  5-پیاده‌سازی سیستم‌های مدیریت یکپارچه(بعضی سیستم‌ها مثل OverDrive یا Libby، مدل‌های DRM ساده‌تر برای امانت کتاب‌ها دارند.) </vt:lpstr>
      <vt:lpstr>✅ نکات مورد توجه DRM  در مذاکره با ناشران:  1- درخواست امکان Personal Copy برای پژوهشگر 2-تعیین حداکثر سطح دسترسی برای پرینت و دانلود 3- استفاده از DRM مبتنی بر حقوق کاربر، نه محدودیت سخت‌گیرانه 4-ذکر این موارد در بندهای قرارداد برای جلوگیری از اختلاف  ✅ درخواست‌های کلیدی در مذاکره:  1-دسترسی دائمی:منابع خریداری‌شده پس از پایان قرارداد همچنان در دسترس بماند. 2-تحویل نسخه آرشیوی یا استفاده از سرویس‌هایی مثل LOCKSS.   </vt:lpstr>
      <vt:lpstr>3-کاهش محدودیت DRM شامل:  -حداقل ۳ دستگاه برای هر کاربر.  - امکان دانلود آفلاین (۱۴ روز یا بیشتر).  - قابلیت پرینت ۱۰–۲۰٪ محتوا برای آموزش.  - دسترس‌پذیری کامل برای نابینایان (قانون WCAG)  - اطلاع‌رسانی تغییرات DRM حداقل ۳۰ روز قبل از اعمال </vt:lpstr>
      <vt:lpstr>    در ایران در زمینه (DRM)مدیریت حقوق دیجیتال چند    محدودیت و چالش مهم وجود دارد که هم به دلایل حقوقی و هم فنی ناشی می‌شوند:  ✅ ۱. محدودیت‌های حقوقی و قانونی -در ایران قانون کپی‌رایت به‌صورت بین‌المللی اجرا نمی‌شود، بنابراین مقررات مشخصی برای DRM و به‌طور رسمی وجود ندارد. -حق مؤلف داخلی: قوانین فعلی بیشتر بر چاپ و نشر سنتی تمرکز دارند و برای کتاب‌های الکترونیکی، موسیقی دیجیتال و منابع آنلاین چارچوب کاملی تعریف نشده است. -چالش در قراردادهای بین‌المللی: ناشران خارجی معمولاً درخواست پایبندی به قوانین جهانی کپی‌رایت دارند، ولی نبود الحاق ایران به معاهدات جهانی باعث ایجاد تضاد در قراردادها می‌شود.</vt:lpstr>
      <vt:lpstr>✅ ۲. محدودیت‌های فنی  -عدم استفاده گسترده از DRM استاندارد بین‌المللی: (سرویس‌هایی مثل Adobe DRM یا Readium LCP به دلیل تحریم‌ها و نبود زیرساخت بومی به‌طور کامل در ایران قابل‌استفاده نیستند.)  -راهکارهای بومی DRM محدودند: (برخی پلتفرم‌های داخلی از DRM اختصاصی استفاده می‌کنند، اما این راهکارها معمولاً با نرم‌افزارها و استانداردهای جهانی سازگار نیستند.)  -مشکل در آرشیو دائمی: (به دلیل وابستگی DRM به سرویس‌های خارجی، در صورت بسته‌شدن حساب کاربری یا قطع دسترسی، آرشیو بلندمدت منابع دشوار می‌شود.)</vt:lpstr>
      <vt:lpstr> ✅۳. چالش‌های فرهنگی و اجرایی   (میزان رعایت کپی‌رایت پایین است: بسیاری از کاربران و حتی برخی مؤسسات بدون توجه به مجوز یا DRM از منابع استفاده می‌کنند.)</vt:lpstr>
      <vt:lpstr>در آخر بطور خلاصه می توان گفت : توزیع، اشتراک گذاری و تغییر غیرمجاز محتوای دیجیتال تحت پوشش قوانین کپی رایت قرار دارد، اما نظارت بر اینترنت برای جلوگیری از فعالیت های غیرقانونی یک چالش بزرگ محسوب می شود.DRM این مشکل را با ایجاد موانعی برای جلوگیری از سرقت محتوای دیجیتال حل میکند.      DRM معمولاً شامل استفاده از کدهایی هست که کپی کردن محتوا را محدود میکند یا تعداد دستگاه هایی که به یک محصول دسترسی دارن رو کاهش می دهد.              تولیدکنندگان محتوا میتوانند از اپلیکیشن هایی برای اعمال محدودیت روی کاربران استفاده کنند یا رسانه های دیجیتال را رمزگذاری کنند که فقط افرادی که کلید رمزگشایی (Decryption Key) را دارند بتوانند به آن ها دسترسی داشته باشند.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FAFA</dc:creator>
  <cp:lastModifiedBy>pira</cp:lastModifiedBy>
  <cp:revision>22</cp:revision>
  <dcterms:created xsi:type="dcterms:W3CDTF">2025-09-28T06:11:02Z</dcterms:created>
  <dcterms:modified xsi:type="dcterms:W3CDTF">2026-05-30T06:40:00Z</dcterms:modified>
</cp:coreProperties>
</file>